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4142" r:id="rId2"/>
    <p:sldMasterId id="2147484313" r:id="rId3"/>
  </p:sldMasterIdLst>
  <p:notesMasterIdLst>
    <p:notesMasterId r:id="rId32"/>
  </p:notesMasterIdLst>
  <p:handoutMasterIdLst>
    <p:handoutMasterId r:id="rId33"/>
  </p:handoutMasterIdLst>
  <p:sldIdLst>
    <p:sldId id="729" r:id="rId4"/>
    <p:sldId id="424" r:id="rId5"/>
    <p:sldId id="700" r:id="rId6"/>
    <p:sldId id="722" r:id="rId7"/>
    <p:sldId id="723" r:id="rId8"/>
    <p:sldId id="724" r:id="rId9"/>
    <p:sldId id="725" r:id="rId10"/>
    <p:sldId id="726" r:id="rId11"/>
    <p:sldId id="735" r:id="rId12"/>
    <p:sldId id="709" r:id="rId13"/>
    <p:sldId id="717" r:id="rId14"/>
    <p:sldId id="721" r:id="rId15"/>
    <p:sldId id="718" r:id="rId16"/>
    <p:sldId id="719" r:id="rId17"/>
    <p:sldId id="716" r:id="rId18"/>
    <p:sldId id="701" r:id="rId19"/>
    <p:sldId id="635" r:id="rId20"/>
    <p:sldId id="727" r:id="rId21"/>
    <p:sldId id="494" r:id="rId22"/>
    <p:sldId id="713" r:id="rId23"/>
    <p:sldId id="677" r:id="rId24"/>
    <p:sldId id="710" r:id="rId25"/>
    <p:sldId id="711" r:id="rId26"/>
    <p:sldId id="712" r:id="rId27"/>
    <p:sldId id="731" r:id="rId28"/>
    <p:sldId id="732" r:id="rId29"/>
    <p:sldId id="730" r:id="rId30"/>
    <p:sldId id="733" r:id="rId31"/>
  </p:sldIdLst>
  <p:sldSz cx="9144000" cy="6858000" type="screen4x3"/>
  <p:notesSz cx="7077075" cy="9363075"/>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9">
          <p15:clr>
            <a:srgbClr val="A4A3A4"/>
          </p15:clr>
        </p15:guide>
        <p15:guide id="2" pos="2208">
          <p15:clr>
            <a:srgbClr val="A4A3A4"/>
          </p15:clr>
        </p15:guide>
        <p15:guide id="3" orient="horz" pos="2950">
          <p15:clr>
            <a:srgbClr val="A4A3A4"/>
          </p15:clr>
        </p15:guide>
        <p15:guide id="4" pos="2229">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na M. Larson" initials="MML" lastIdx="1" clrIdx="0"/>
  <p:cmAuthor id="1" name="Rebecca Cassidy" initials="RC"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6600"/>
    <a:srgbClr val="003399"/>
    <a:srgbClr val="6699FF"/>
    <a:srgbClr val="3366FF"/>
    <a:srgbClr val="001C54"/>
    <a:srgbClr val="3366CC"/>
    <a:srgbClr val="00133A"/>
    <a:srgbClr val="000099"/>
    <a:srgbClr val="97BAFF"/>
    <a:srgbClr val="0020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7" autoAdjust="0"/>
    <p:restoredTop sz="82593" autoAdjust="0"/>
  </p:normalViewPr>
  <p:slideViewPr>
    <p:cSldViewPr>
      <p:cViewPr varScale="1">
        <p:scale>
          <a:sx n="125" d="100"/>
          <a:sy n="125" d="100"/>
        </p:scale>
        <p:origin x="885" y="54"/>
      </p:cViewPr>
      <p:guideLst>
        <p:guide orient="horz" pos="2160"/>
        <p:guide pos="2880"/>
      </p:guideLst>
    </p:cSldViewPr>
  </p:slideViewPr>
  <p:outlineViewPr>
    <p:cViewPr>
      <p:scale>
        <a:sx n="33" d="100"/>
        <a:sy n="33" d="100"/>
      </p:scale>
      <p:origin x="66" y="49506"/>
    </p:cViewPr>
  </p:outlineViewPr>
  <p:notesTextViewPr>
    <p:cViewPr>
      <p:scale>
        <a:sx n="100" d="100"/>
        <a:sy n="100" d="100"/>
      </p:scale>
      <p:origin x="0" y="0"/>
    </p:cViewPr>
  </p:notesTextViewPr>
  <p:sorterViewPr>
    <p:cViewPr>
      <p:scale>
        <a:sx n="66" d="100"/>
        <a:sy n="66" d="100"/>
      </p:scale>
      <p:origin x="0" y="0"/>
    </p:cViewPr>
  </p:sorterViewPr>
  <p:notesViewPr>
    <p:cSldViewPr>
      <p:cViewPr>
        <p:scale>
          <a:sx n="75" d="100"/>
          <a:sy n="75" d="100"/>
        </p:scale>
        <p:origin x="-2136" y="-72"/>
      </p:cViewPr>
      <p:guideLst>
        <p:guide orient="horz" pos="2929"/>
        <p:guide pos="2208"/>
        <p:guide orient="horz" pos="2950"/>
        <p:guide pos="222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microsoft.com/office/2015/10/relationships/revisionInfo" Target="revisionInfo.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commentAuthors" Target="commentAuthor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B06CE8-B7CE-463F-9B30-FC3C9B1E044A}" type="doc">
      <dgm:prSet loTypeId="urn:microsoft.com/office/officeart/2005/8/layout/default" loCatId="list" qsTypeId="urn:microsoft.com/office/officeart/2005/8/quickstyle/simple3" qsCatId="simple" csTypeId="urn:microsoft.com/office/officeart/2005/8/colors/accent1_2" csCatId="accent1" phldr="1"/>
      <dgm:spPr/>
      <dgm:t>
        <a:bodyPr/>
        <a:lstStyle/>
        <a:p>
          <a:endParaRPr lang="en-US"/>
        </a:p>
      </dgm:t>
    </dgm:pt>
    <dgm:pt modelId="{0DBD4E96-7BF6-44E0-95F4-E34D0D774579}">
      <dgm:prSet custT="1"/>
      <dgm:spPr/>
      <dgm:t>
        <a:bodyPr/>
        <a:lstStyle/>
        <a:p>
          <a:pPr rtl="0"/>
          <a:r>
            <a:rPr lang="en-US" sz="2000" b="1" dirty="0">
              <a:latin typeface="Arial" pitchFamily="34" charset="0"/>
              <a:cs typeface="Arial" pitchFamily="34" charset="0"/>
            </a:rPr>
            <a:t>Document eligibility to sit for examinations and to become certified  </a:t>
          </a:r>
          <a:endParaRPr lang="en-US" sz="2000" dirty="0">
            <a:latin typeface="Arial" pitchFamily="34" charset="0"/>
            <a:cs typeface="Arial" pitchFamily="34" charset="0"/>
          </a:endParaRPr>
        </a:p>
      </dgm:t>
    </dgm:pt>
    <dgm:pt modelId="{77E51291-361D-4A2A-8E40-8381E0323DD0}" type="parTrans" cxnId="{CF6ECEED-E2B9-42A8-ADE2-888B9B4F4850}">
      <dgm:prSet/>
      <dgm:spPr/>
      <dgm:t>
        <a:bodyPr/>
        <a:lstStyle/>
        <a:p>
          <a:endParaRPr lang="en-US"/>
        </a:p>
      </dgm:t>
    </dgm:pt>
    <dgm:pt modelId="{A2C58F7F-759A-43E3-958C-DDBD50534CDF}" type="sibTrans" cxnId="{CF6ECEED-E2B9-42A8-ADE2-888B9B4F4850}">
      <dgm:prSet/>
      <dgm:spPr/>
      <dgm:t>
        <a:bodyPr/>
        <a:lstStyle/>
        <a:p>
          <a:endParaRPr lang="en-US"/>
        </a:p>
      </dgm:t>
    </dgm:pt>
    <dgm:pt modelId="{CD9511EF-5134-4FE4-850C-A89E6A99A645}">
      <dgm:prSet custT="1"/>
      <dgm:spPr/>
      <dgm:t>
        <a:bodyPr/>
        <a:lstStyle/>
        <a:p>
          <a:pPr rtl="0"/>
          <a:r>
            <a:rPr lang="en-US" sz="2000" b="1" dirty="0">
              <a:latin typeface="Arial" pitchFamily="34" charset="0"/>
              <a:cs typeface="Arial" pitchFamily="34" charset="0"/>
            </a:rPr>
            <a:t>Develop and administer exams that measure </a:t>
          </a:r>
          <a:r>
            <a:rPr lang="en-US" sz="2000" b="1" i="1" dirty="0">
              <a:latin typeface="Arial" pitchFamily="34" charset="0"/>
              <a:cs typeface="Arial" pitchFamily="34" charset="0"/>
            </a:rPr>
            <a:t>entry level</a:t>
          </a:r>
          <a:r>
            <a:rPr lang="en-US" sz="2000" b="1" dirty="0">
              <a:latin typeface="Arial" pitchFamily="34" charset="0"/>
              <a:cs typeface="Arial" pitchFamily="34" charset="0"/>
            </a:rPr>
            <a:t> competency</a:t>
          </a:r>
          <a:endParaRPr lang="en-US" sz="2000" dirty="0">
            <a:latin typeface="Arial" pitchFamily="34" charset="0"/>
            <a:cs typeface="Arial" pitchFamily="34" charset="0"/>
          </a:endParaRPr>
        </a:p>
      </dgm:t>
    </dgm:pt>
    <dgm:pt modelId="{47AABEA1-57C8-47F8-9680-54915AA75D8E}" type="parTrans" cxnId="{C3B5B09A-EA94-41CC-9A21-AC4A7E4D9341}">
      <dgm:prSet/>
      <dgm:spPr/>
      <dgm:t>
        <a:bodyPr/>
        <a:lstStyle/>
        <a:p>
          <a:endParaRPr lang="en-US"/>
        </a:p>
      </dgm:t>
    </dgm:pt>
    <dgm:pt modelId="{12D4B1DC-AE29-4701-8576-F4E1522090EC}" type="sibTrans" cxnId="{C3B5B09A-EA94-41CC-9A21-AC4A7E4D9341}">
      <dgm:prSet/>
      <dgm:spPr/>
      <dgm:t>
        <a:bodyPr/>
        <a:lstStyle/>
        <a:p>
          <a:endParaRPr lang="en-US"/>
        </a:p>
      </dgm:t>
    </dgm:pt>
    <dgm:pt modelId="{BDA6BA9E-1631-4027-97B9-15C6AA44ABF2}">
      <dgm:prSet custT="1"/>
      <dgm:spPr/>
      <dgm:t>
        <a:bodyPr/>
        <a:lstStyle/>
        <a:p>
          <a:pPr rtl="0">
            <a:spcBef>
              <a:spcPct val="0"/>
            </a:spcBef>
          </a:pPr>
          <a:r>
            <a:rPr lang="en-US" sz="2000" b="1" dirty="0">
              <a:latin typeface="Arial" pitchFamily="34" charset="0"/>
              <a:cs typeface="Arial" pitchFamily="34" charset="0"/>
            </a:rPr>
            <a:t>Provide public protection through:</a:t>
          </a:r>
          <a:endParaRPr lang="en-US" sz="2000" dirty="0">
            <a:latin typeface="Arial" pitchFamily="34" charset="0"/>
            <a:cs typeface="Arial" pitchFamily="34" charset="0"/>
          </a:endParaRPr>
        </a:p>
      </dgm:t>
    </dgm:pt>
    <dgm:pt modelId="{6C7554FC-F9BD-4CD3-B254-A3B94D57D55F}" type="parTrans" cxnId="{8C6873F8-C185-4426-BE4F-DE66773AC8C2}">
      <dgm:prSet/>
      <dgm:spPr/>
      <dgm:t>
        <a:bodyPr/>
        <a:lstStyle/>
        <a:p>
          <a:endParaRPr lang="en-US"/>
        </a:p>
      </dgm:t>
    </dgm:pt>
    <dgm:pt modelId="{5912F7D7-7209-48F8-878E-2EC4650E6A93}" type="sibTrans" cxnId="{8C6873F8-C185-4426-BE4F-DE66773AC8C2}">
      <dgm:prSet/>
      <dgm:spPr/>
      <dgm:t>
        <a:bodyPr/>
        <a:lstStyle/>
        <a:p>
          <a:endParaRPr lang="en-US"/>
        </a:p>
      </dgm:t>
    </dgm:pt>
    <dgm:pt modelId="{7F0DB34F-B11F-401F-AEFC-1408454518DA}">
      <dgm:prSet/>
      <dgm:spPr/>
      <dgm:t>
        <a:bodyPr/>
        <a:lstStyle/>
        <a:p>
          <a:pPr marL="0" rtl="0">
            <a:spcBef>
              <a:spcPts val="600"/>
            </a:spcBef>
          </a:pPr>
          <a:r>
            <a:rPr lang="en-US" sz="1900" b="1" dirty="0">
              <a:latin typeface="Arial" pitchFamily="34" charset="0"/>
              <a:cs typeface="Arial" pitchFamily="34" charset="0"/>
            </a:rPr>
            <a:t>Recertification</a:t>
          </a:r>
          <a:r>
            <a:rPr lang="en-US" sz="1900" dirty="0">
              <a:latin typeface="Arial" pitchFamily="34" charset="0"/>
              <a:cs typeface="Arial" pitchFamily="34" charset="0"/>
            </a:rPr>
            <a:t> - competency maintenance and professional development</a:t>
          </a:r>
        </a:p>
      </dgm:t>
    </dgm:pt>
    <dgm:pt modelId="{842BFF77-41E9-4E1C-98E3-7501A1B0D495}" type="parTrans" cxnId="{CD33DF89-4082-4B10-ABCB-433B7C0D38D3}">
      <dgm:prSet/>
      <dgm:spPr/>
      <dgm:t>
        <a:bodyPr/>
        <a:lstStyle/>
        <a:p>
          <a:endParaRPr lang="en-US"/>
        </a:p>
      </dgm:t>
    </dgm:pt>
    <dgm:pt modelId="{E72A752E-B713-465D-9930-9698A588AFC8}" type="sibTrans" cxnId="{CD33DF89-4082-4B10-ABCB-433B7C0D38D3}">
      <dgm:prSet/>
      <dgm:spPr/>
      <dgm:t>
        <a:bodyPr/>
        <a:lstStyle/>
        <a:p>
          <a:endParaRPr lang="en-US"/>
        </a:p>
      </dgm:t>
    </dgm:pt>
    <dgm:pt modelId="{63F91E69-B9FA-4FD5-9CA2-317E2363D986}">
      <dgm:prSet custT="1"/>
      <dgm:spPr/>
      <dgm:t>
        <a:bodyPr/>
        <a:lstStyle/>
        <a:p>
          <a:pPr marL="0" rtl="0">
            <a:spcBef>
              <a:spcPts val="600"/>
            </a:spcBef>
          </a:pPr>
          <a:r>
            <a:rPr lang="en-US" sz="1900" b="1" i="1" dirty="0">
              <a:latin typeface="Arial" pitchFamily="34" charset="0"/>
              <a:cs typeface="Arial" pitchFamily="34" charset="0"/>
            </a:rPr>
            <a:t>NCCAOM</a:t>
          </a:r>
          <a:r>
            <a:rPr lang="en-US" sz="1900" b="1" i="1" baseline="30000" dirty="0">
              <a:latin typeface="Arial" pitchFamily="34" charset="0"/>
              <a:cs typeface="Arial" pitchFamily="34" charset="0"/>
            </a:rPr>
            <a:t>®</a:t>
          </a:r>
          <a:r>
            <a:rPr lang="en-US" sz="1900" b="1" i="1" dirty="0">
              <a:latin typeface="Arial" pitchFamily="34" charset="0"/>
              <a:cs typeface="Arial" pitchFamily="34" charset="0"/>
            </a:rPr>
            <a:t> Code of Ethics </a:t>
          </a:r>
          <a:r>
            <a:rPr lang="en-US" sz="1900" dirty="0">
              <a:latin typeface="Arial" pitchFamily="34" charset="0"/>
              <a:cs typeface="Arial" pitchFamily="34" charset="0"/>
            </a:rPr>
            <a:t>– Adherence monitored through the Professional Ethics and </a:t>
          </a:r>
          <a:r>
            <a:rPr lang="en-US" sz="1900" dirty="0" err="1">
              <a:latin typeface="Arial" pitchFamily="34" charset="0"/>
              <a:cs typeface="Arial" pitchFamily="34" charset="0"/>
            </a:rPr>
            <a:t>Disicpinary</a:t>
          </a:r>
          <a:r>
            <a:rPr lang="en-US" sz="1900" dirty="0">
              <a:latin typeface="Arial" pitchFamily="34" charset="0"/>
              <a:cs typeface="Arial" pitchFamily="34" charset="0"/>
            </a:rPr>
            <a:t> Committee(PEDC)</a:t>
          </a:r>
        </a:p>
      </dgm:t>
    </dgm:pt>
    <dgm:pt modelId="{EDEE0CC9-E242-48D8-9CF7-2D7104145F22}" type="parTrans" cxnId="{D52754FE-4181-452E-9B50-95311E587CBB}">
      <dgm:prSet/>
      <dgm:spPr/>
      <dgm:t>
        <a:bodyPr/>
        <a:lstStyle/>
        <a:p>
          <a:endParaRPr lang="en-US"/>
        </a:p>
      </dgm:t>
    </dgm:pt>
    <dgm:pt modelId="{B319BBCC-ADCD-4D79-AF5E-F877784034F5}" type="sibTrans" cxnId="{D52754FE-4181-452E-9B50-95311E587CBB}">
      <dgm:prSet/>
      <dgm:spPr/>
      <dgm:t>
        <a:bodyPr/>
        <a:lstStyle/>
        <a:p>
          <a:endParaRPr lang="en-US"/>
        </a:p>
      </dgm:t>
    </dgm:pt>
    <dgm:pt modelId="{3E0CF07D-DEEA-44E2-8E5B-FACB7747C353}">
      <dgm:prSet/>
      <dgm:spPr/>
      <dgm:t>
        <a:bodyPr/>
        <a:lstStyle/>
        <a:p>
          <a:pPr marL="0" rtl="0">
            <a:spcBef>
              <a:spcPts val="600"/>
            </a:spcBef>
          </a:pPr>
          <a:r>
            <a:rPr lang="en-US" sz="1900" b="1" dirty="0">
              <a:latin typeface="Arial" pitchFamily="34" charset="0"/>
              <a:cs typeface="Arial" pitchFamily="34" charset="0"/>
            </a:rPr>
            <a:t>Working closely with regulatory boards</a:t>
          </a:r>
        </a:p>
      </dgm:t>
    </dgm:pt>
    <dgm:pt modelId="{3766388A-DBD7-4130-ACDC-475EA72D7B8B}" type="parTrans" cxnId="{FC61A88D-CEB0-4F03-858E-BDB64A827D11}">
      <dgm:prSet/>
      <dgm:spPr/>
      <dgm:t>
        <a:bodyPr/>
        <a:lstStyle/>
        <a:p>
          <a:endParaRPr lang="en-US"/>
        </a:p>
      </dgm:t>
    </dgm:pt>
    <dgm:pt modelId="{0C723787-5CF6-4086-809B-04193E82BC51}" type="sibTrans" cxnId="{FC61A88D-CEB0-4F03-858E-BDB64A827D11}">
      <dgm:prSet/>
      <dgm:spPr/>
      <dgm:t>
        <a:bodyPr/>
        <a:lstStyle/>
        <a:p>
          <a:endParaRPr lang="en-US"/>
        </a:p>
      </dgm:t>
    </dgm:pt>
    <dgm:pt modelId="{112FCE6F-7793-4ACB-877A-E437BB3F53DD}" type="pres">
      <dgm:prSet presAssocID="{A4B06CE8-B7CE-463F-9B30-FC3C9B1E044A}" presName="diagram" presStyleCnt="0">
        <dgm:presLayoutVars>
          <dgm:dir/>
          <dgm:resizeHandles val="exact"/>
        </dgm:presLayoutVars>
      </dgm:prSet>
      <dgm:spPr/>
    </dgm:pt>
    <dgm:pt modelId="{3F756F35-AAF1-4512-8B59-E8A8B5090F35}" type="pres">
      <dgm:prSet presAssocID="{0DBD4E96-7BF6-44E0-95F4-E34D0D774579}" presName="node" presStyleLbl="node1" presStyleIdx="0" presStyleCnt="3" custScaleX="96244" custScaleY="96763" custLinFactNeighborX="-13015" custLinFactNeighborY="-1639">
        <dgm:presLayoutVars>
          <dgm:bulletEnabled val="1"/>
        </dgm:presLayoutVars>
      </dgm:prSet>
      <dgm:spPr/>
    </dgm:pt>
    <dgm:pt modelId="{22F05053-0B80-4229-A549-E55CFCFE8730}" type="pres">
      <dgm:prSet presAssocID="{A2C58F7F-759A-43E3-958C-DDBD50534CDF}" presName="sibTrans" presStyleCnt="0"/>
      <dgm:spPr/>
    </dgm:pt>
    <dgm:pt modelId="{C49A77BB-4A95-4CBE-92D9-2DA39404A2D7}" type="pres">
      <dgm:prSet presAssocID="{CD9511EF-5134-4FE4-850C-A89E6A99A645}" presName="node" presStyleLbl="node1" presStyleIdx="1" presStyleCnt="3" custScaleX="97118" custScaleY="95449" custLinFactNeighborX="17066" custLinFactNeighborY="-3800">
        <dgm:presLayoutVars>
          <dgm:bulletEnabled val="1"/>
        </dgm:presLayoutVars>
      </dgm:prSet>
      <dgm:spPr/>
    </dgm:pt>
    <dgm:pt modelId="{F1D79151-69C4-4CAC-8199-FB7EC422C89E}" type="pres">
      <dgm:prSet presAssocID="{12D4B1DC-AE29-4701-8576-F4E1522090EC}" presName="sibTrans" presStyleCnt="0"/>
      <dgm:spPr/>
    </dgm:pt>
    <dgm:pt modelId="{BC12D6DE-61E1-4466-96A1-23A0FD69A4C9}" type="pres">
      <dgm:prSet presAssocID="{BDA6BA9E-1631-4027-97B9-15C6AA44ABF2}" presName="node" presStyleLbl="node1" presStyleIdx="2" presStyleCnt="3" custScaleX="204010" custScaleY="90274" custLinFactNeighborX="-2368" custLinFactNeighborY="-13832">
        <dgm:presLayoutVars>
          <dgm:bulletEnabled val="1"/>
        </dgm:presLayoutVars>
      </dgm:prSet>
      <dgm:spPr/>
    </dgm:pt>
  </dgm:ptLst>
  <dgm:cxnLst>
    <dgm:cxn modelId="{772B410E-F6DA-42E2-BDC7-6F5E17210687}" type="presOf" srcId="{3E0CF07D-DEEA-44E2-8E5B-FACB7747C353}" destId="{BC12D6DE-61E1-4466-96A1-23A0FD69A4C9}" srcOrd="0" destOrd="3" presId="urn:microsoft.com/office/officeart/2005/8/layout/default"/>
    <dgm:cxn modelId="{5716491B-3326-4FF4-A6A0-8E152DA3DA1E}" type="presOf" srcId="{0DBD4E96-7BF6-44E0-95F4-E34D0D774579}" destId="{3F756F35-AAF1-4512-8B59-E8A8B5090F35}" srcOrd="0" destOrd="0" presId="urn:microsoft.com/office/officeart/2005/8/layout/default"/>
    <dgm:cxn modelId="{EEBC3C25-2B35-49C5-9593-20D1A1124E35}" type="presOf" srcId="{CD9511EF-5134-4FE4-850C-A89E6A99A645}" destId="{C49A77BB-4A95-4CBE-92D9-2DA39404A2D7}" srcOrd="0" destOrd="0" presId="urn:microsoft.com/office/officeart/2005/8/layout/default"/>
    <dgm:cxn modelId="{74617867-CAEF-481E-8785-FDE12B84F743}" type="presOf" srcId="{63F91E69-B9FA-4FD5-9CA2-317E2363D986}" destId="{BC12D6DE-61E1-4466-96A1-23A0FD69A4C9}" srcOrd="0" destOrd="2" presId="urn:microsoft.com/office/officeart/2005/8/layout/default"/>
    <dgm:cxn modelId="{F7F01268-25DA-4E6B-AAE1-1B17B364B2CF}" type="presOf" srcId="{BDA6BA9E-1631-4027-97B9-15C6AA44ABF2}" destId="{BC12D6DE-61E1-4466-96A1-23A0FD69A4C9}" srcOrd="0" destOrd="0" presId="urn:microsoft.com/office/officeart/2005/8/layout/default"/>
    <dgm:cxn modelId="{1CB8736B-9EB6-4B04-B6C4-EEE7A7EF77C7}" type="presOf" srcId="{7F0DB34F-B11F-401F-AEFC-1408454518DA}" destId="{BC12D6DE-61E1-4466-96A1-23A0FD69A4C9}" srcOrd="0" destOrd="1" presId="urn:microsoft.com/office/officeart/2005/8/layout/default"/>
    <dgm:cxn modelId="{CD33DF89-4082-4B10-ABCB-433B7C0D38D3}" srcId="{BDA6BA9E-1631-4027-97B9-15C6AA44ABF2}" destId="{7F0DB34F-B11F-401F-AEFC-1408454518DA}" srcOrd="0" destOrd="0" parTransId="{842BFF77-41E9-4E1C-98E3-7501A1B0D495}" sibTransId="{E72A752E-B713-465D-9930-9698A588AFC8}"/>
    <dgm:cxn modelId="{FC61A88D-CEB0-4F03-858E-BDB64A827D11}" srcId="{BDA6BA9E-1631-4027-97B9-15C6AA44ABF2}" destId="{3E0CF07D-DEEA-44E2-8E5B-FACB7747C353}" srcOrd="2" destOrd="0" parTransId="{3766388A-DBD7-4130-ACDC-475EA72D7B8B}" sibTransId="{0C723787-5CF6-4086-809B-04193E82BC51}"/>
    <dgm:cxn modelId="{C3B5B09A-EA94-41CC-9A21-AC4A7E4D9341}" srcId="{A4B06CE8-B7CE-463F-9B30-FC3C9B1E044A}" destId="{CD9511EF-5134-4FE4-850C-A89E6A99A645}" srcOrd="1" destOrd="0" parTransId="{47AABEA1-57C8-47F8-9680-54915AA75D8E}" sibTransId="{12D4B1DC-AE29-4701-8576-F4E1522090EC}"/>
    <dgm:cxn modelId="{D0BE90DE-20BE-4576-8C39-18EC5128197C}" type="presOf" srcId="{A4B06CE8-B7CE-463F-9B30-FC3C9B1E044A}" destId="{112FCE6F-7793-4ACB-877A-E437BB3F53DD}" srcOrd="0" destOrd="0" presId="urn:microsoft.com/office/officeart/2005/8/layout/default"/>
    <dgm:cxn modelId="{CF6ECEED-E2B9-42A8-ADE2-888B9B4F4850}" srcId="{A4B06CE8-B7CE-463F-9B30-FC3C9B1E044A}" destId="{0DBD4E96-7BF6-44E0-95F4-E34D0D774579}" srcOrd="0" destOrd="0" parTransId="{77E51291-361D-4A2A-8E40-8381E0323DD0}" sibTransId="{A2C58F7F-759A-43E3-958C-DDBD50534CDF}"/>
    <dgm:cxn modelId="{8C6873F8-C185-4426-BE4F-DE66773AC8C2}" srcId="{A4B06CE8-B7CE-463F-9B30-FC3C9B1E044A}" destId="{BDA6BA9E-1631-4027-97B9-15C6AA44ABF2}" srcOrd="2" destOrd="0" parTransId="{6C7554FC-F9BD-4CD3-B254-A3B94D57D55F}" sibTransId="{5912F7D7-7209-48F8-878E-2EC4650E6A93}"/>
    <dgm:cxn modelId="{D52754FE-4181-452E-9B50-95311E587CBB}" srcId="{BDA6BA9E-1631-4027-97B9-15C6AA44ABF2}" destId="{63F91E69-B9FA-4FD5-9CA2-317E2363D986}" srcOrd="1" destOrd="0" parTransId="{EDEE0CC9-E242-48D8-9CF7-2D7104145F22}" sibTransId="{B319BBCC-ADCD-4D79-AF5E-F877784034F5}"/>
    <dgm:cxn modelId="{4D09D064-3C5E-472D-8970-E8AEAF3273D1}" type="presParOf" srcId="{112FCE6F-7793-4ACB-877A-E437BB3F53DD}" destId="{3F756F35-AAF1-4512-8B59-E8A8B5090F35}" srcOrd="0" destOrd="0" presId="urn:microsoft.com/office/officeart/2005/8/layout/default"/>
    <dgm:cxn modelId="{529E1FFA-08E5-487E-AC0C-6012FF4259BE}" type="presParOf" srcId="{112FCE6F-7793-4ACB-877A-E437BB3F53DD}" destId="{22F05053-0B80-4229-A549-E55CFCFE8730}" srcOrd="1" destOrd="0" presId="urn:microsoft.com/office/officeart/2005/8/layout/default"/>
    <dgm:cxn modelId="{CA6E6A77-6244-42B1-B897-9AB77E209F54}" type="presParOf" srcId="{112FCE6F-7793-4ACB-877A-E437BB3F53DD}" destId="{C49A77BB-4A95-4CBE-92D9-2DA39404A2D7}" srcOrd="2" destOrd="0" presId="urn:microsoft.com/office/officeart/2005/8/layout/default"/>
    <dgm:cxn modelId="{F73F5462-8887-486E-8180-FD89DF8DD5D1}" type="presParOf" srcId="{112FCE6F-7793-4ACB-877A-E437BB3F53DD}" destId="{F1D79151-69C4-4CAC-8199-FB7EC422C89E}" srcOrd="3" destOrd="0" presId="urn:microsoft.com/office/officeart/2005/8/layout/default"/>
    <dgm:cxn modelId="{97DCB7C9-153B-4977-95AD-070BBF10483E}" type="presParOf" srcId="{112FCE6F-7793-4ACB-877A-E437BB3F53DD}" destId="{BC12D6DE-61E1-4466-96A1-23A0FD69A4C9}"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5726B7C-C3ED-4764-A536-D82569D9660B}" type="doc">
      <dgm:prSet loTypeId="urn:microsoft.com/office/officeart/2005/8/layout/hList1" loCatId="list" qsTypeId="urn:microsoft.com/office/officeart/2005/8/quickstyle/simple2" qsCatId="simple" csTypeId="urn:microsoft.com/office/officeart/2005/8/colors/accent1_2" csCatId="accent1" phldr="1"/>
      <dgm:spPr/>
      <dgm:t>
        <a:bodyPr/>
        <a:lstStyle/>
        <a:p>
          <a:endParaRPr lang="en-US"/>
        </a:p>
      </dgm:t>
    </dgm:pt>
    <dgm:pt modelId="{D5B3F853-2323-46A4-91F2-465E6A6004E2}">
      <dgm:prSet custT="1"/>
      <dgm:spPr/>
      <dgm:t>
        <a:bodyPr/>
        <a:lstStyle/>
        <a:p>
          <a:pPr marL="0" marR="0" indent="0" defTabSz="914400" rtl="0" eaLnBrk="1" fontAlgn="auto" latinLnBrk="0" hangingPunct="1">
            <a:lnSpc>
              <a:spcPct val="100000"/>
            </a:lnSpc>
            <a:spcBef>
              <a:spcPts val="0"/>
            </a:spcBef>
            <a:spcAft>
              <a:spcPts val="0"/>
            </a:spcAft>
            <a:buClrTx/>
            <a:buSzTx/>
            <a:buFontTx/>
            <a:buNone/>
            <a:tabLst/>
            <a:defRPr/>
          </a:pPr>
          <a:endParaRPr lang="en-US" sz="1900" dirty="0"/>
        </a:p>
        <a:p>
          <a:pPr marL="0" marR="0" indent="0" defTabSz="914400" rtl="0" eaLnBrk="1" fontAlgn="auto" latinLnBrk="0" hangingPunct="1">
            <a:lnSpc>
              <a:spcPct val="100000"/>
            </a:lnSpc>
            <a:spcBef>
              <a:spcPts val="0"/>
            </a:spcBef>
            <a:spcAft>
              <a:spcPts val="0"/>
            </a:spcAft>
            <a:buClrTx/>
            <a:buSzTx/>
            <a:buFontTx/>
            <a:buNone/>
            <a:tabLst/>
            <a:defRPr/>
          </a:pPr>
          <a:r>
            <a:rPr lang="en-US" sz="2800" dirty="0"/>
            <a:t>Eligibility To Test</a:t>
          </a:r>
        </a:p>
        <a:p>
          <a:pPr defTabSz="755650" rtl="0">
            <a:lnSpc>
              <a:spcPct val="90000"/>
            </a:lnSpc>
            <a:spcBef>
              <a:spcPct val="0"/>
            </a:spcBef>
            <a:spcAft>
              <a:spcPct val="35000"/>
            </a:spcAft>
          </a:pPr>
          <a:endParaRPr lang="en-US" sz="3200" dirty="0"/>
        </a:p>
      </dgm:t>
    </dgm:pt>
    <dgm:pt modelId="{2A1D8C96-E1E5-4910-904B-ADC0CD2A6375}" type="parTrans" cxnId="{C766297F-5C25-43F2-9FB3-2FE7CEAD0B11}">
      <dgm:prSet/>
      <dgm:spPr/>
      <dgm:t>
        <a:bodyPr/>
        <a:lstStyle/>
        <a:p>
          <a:endParaRPr lang="en-US"/>
        </a:p>
      </dgm:t>
    </dgm:pt>
    <dgm:pt modelId="{4E4A4EE2-5446-4B5B-8299-408B4C562218}" type="sibTrans" cxnId="{C766297F-5C25-43F2-9FB3-2FE7CEAD0B11}">
      <dgm:prSet/>
      <dgm:spPr/>
      <dgm:t>
        <a:bodyPr/>
        <a:lstStyle/>
        <a:p>
          <a:endParaRPr lang="en-US"/>
        </a:p>
      </dgm:t>
    </dgm:pt>
    <dgm:pt modelId="{228A5A57-179D-4B2F-B973-3416116A2556}">
      <dgm:prSet custT="1"/>
      <dgm:spPr/>
      <dgm:t>
        <a:bodyPr/>
        <a:lstStyle/>
        <a:p>
          <a:pPr rtl="0"/>
          <a:r>
            <a:rPr lang="en-US" sz="2600" dirty="0"/>
            <a:t>Certification Requirements</a:t>
          </a:r>
        </a:p>
      </dgm:t>
    </dgm:pt>
    <dgm:pt modelId="{91B40243-1BF2-4E72-AFD4-7C52A9DF3008}" type="parTrans" cxnId="{F915BC64-866C-48F4-86AB-4F80E876A229}">
      <dgm:prSet/>
      <dgm:spPr/>
      <dgm:t>
        <a:bodyPr/>
        <a:lstStyle/>
        <a:p>
          <a:endParaRPr lang="en-US"/>
        </a:p>
      </dgm:t>
    </dgm:pt>
    <dgm:pt modelId="{14F6DE0D-3F61-4237-AB01-DF67BB7ED091}" type="sibTrans" cxnId="{F915BC64-866C-48F4-86AB-4F80E876A229}">
      <dgm:prSet/>
      <dgm:spPr/>
      <dgm:t>
        <a:bodyPr/>
        <a:lstStyle/>
        <a:p>
          <a:endParaRPr lang="en-US"/>
        </a:p>
      </dgm:t>
    </dgm:pt>
    <dgm:pt modelId="{1DE5C6B9-E4A5-49C9-9471-28858C5658F9}">
      <dgm:prSet custT="1"/>
      <dgm:spPr/>
      <dgm:t>
        <a:bodyPr/>
        <a:lstStyle/>
        <a:p>
          <a:pPr marL="457200" indent="-220663" algn="l"/>
          <a:r>
            <a:rPr lang="en-US" sz="1800" b="1" dirty="0">
              <a:solidFill>
                <a:srgbClr val="003399"/>
              </a:solidFill>
            </a:rPr>
            <a:t>Attend a school accredited by ACAOM</a:t>
          </a:r>
          <a:endParaRPr lang="en-US" sz="1800" dirty="0">
            <a:solidFill>
              <a:srgbClr val="003399"/>
            </a:solidFill>
          </a:endParaRPr>
        </a:p>
      </dgm:t>
    </dgm:pt>
    <dgm:pt modelId="{3F0A0B8A-55E7-47B0-8A74-0714F3C2E1AB}" type="parTrans" cxnId="{48578CBE-FBAF-4F5C-8837-9E0B102FF947}">
      <dgm:prSet/>
      <dgm:spPr/>
      <dgm:t>
        <a:bodyPr/>
        <a:lstStyle/>
        <a:p>
          <a:endParaRPr lang="en-US"/>
        </a:p>
      </dgm:t>
    </dgm:pt>
    <dgm:pt modelId="{BFA0CFCA-C12D-4E5E-B9C1-F6C0A46E8727}" type="sibTrans" cxnId="{48578CBE-FBAF-4F5C-8837-9E0B102FF947}">
      <dgm:prSet/>
      <dgm:spPr/>
      <dgm:t>
        <a:bodyPr/>
        <a:lstStyle/>
        <a:p>
          <a:endParaRPr lang="en-US"/>
        </a:p>
      </dgm:t>
    </dgm:pt>
    <dgm:pt modelId="{725E2A71-DCE3-404B-8E8D-D1AB9E34E05E}">
      <dgm:prSet custT="1"/>
      <dgm:spPr/>
      <dgm:t>
        <a:bodyPr/>
        <a:lstStyle/>
        <a:p>
          <a:pPr marL="233363" indent="-233363" algn="l" rtl="0"/>
          <a:r>
            <a:rPr lang="en-US" sz="1800" b="1" dirty="0">
              <a:solidFill>
                <a:srgbClr val="003399"/>
              </a:solidFill>
            </a:rPr>
            <a:t>Graduation from an academic program that meets eligibility requirements</a:t>
          </a:r>
        </a:p>
      </dgm:t>
    </dgm:pt>
    <dgm:pt modelId="{A3D95267-C410-49EC-81B0-26C7ABCB1490}" type="parTrans" cxnId="{10A4BC92-74C6-4345-A56B-DEA6C12E9A4C}">
      <dgm:prSet/>
      <dgm:spPr/>
      <dgm:t>
        <a:bodyPr/>
        <a:lstStyle/>
        <a:p>
          <a:endParaRPr lang="en-US"/>
        </a:p>
      </dgm:t>
    </dgm:pt>
    <dgm:pt modelId="{A5DE1909-3175-476A-A7A3-6DD2482C2C28}" type="sibTrans" cxnId="{10A4BC92-74C6-4345-A56B-DEA6C12E9A4C}">
      <dgm:prSet/>
      <dgm:spPr/>
      <dgm:t>
        <a:bodyPr/>
        <a:lstStyle/>
        <a:p>
          <a:endParaRPr lang="en-US"/>
        </a:p>
      </dgm:t>
    </dgm:pt>
    <dgm:pt modelId="{342FC454-AE10-479F-9F9B-F8B37C0CE0EA}">
      <dgm:prSet custT="1"/>
      <dgm:spPr/>
      <dgm:t>
        <a:bodyPr/>
        <a:lstStyle/>
        <a:p>
          <a:pPr marL="233363" indent="-233363" algn="l" rtl="0"/>
          <a:r>
            <a:rPr lang="en-US" sz="1800" b="1" dirty="0">
              <a:solidFill>
                <a:srgbClr val="003399"/>
              </a:solidFill>
            </a:rPr>
            <a:t>Graduation transcript on file with the NCCAOM</a:t>
          </a:r>
        </a:p>
      </dgm:t>
    </dgm:pt>
    <dgm:pt modelId="{6D659184-D5C2-4264-9775-A32CA7DC4D6F}" type="parTrans" cxnId="{85D39D24-7551-40B0-8535-3547FD854973}">
      <dgm:prSet/>
      <dgm:spPr/>
      <dgm:t>
        <a:bodyPr/>
        <a:lstStyle/>
        <a:p>
          <a:endParaRPr lang="en-US"/>
        </a:p>
      </dgm:t>
    </dgm:pt>
    <dgm:pt modelId="{49C9AFBA-7742-4891-A4E6-C0FC9C34B48E}" type="sibTrans" cxnId="{85D39D24-7551-40B0-8535-3547FD854973}">
      <dgm:prSet/>
      <dgm:spPr/>
      <dgm:t>
        <a:bodyPr/>
        <a:lstStyle/>
        <a:p>
          <a:endParaRPr lang="en-US"/>
        </a:p>
      </dgm:t>
    </dgm:pt>
    <dgm:pt modelId="{27ECD119-523D-4087-9E0E-12BFA507AAD0}">
      <dgm:prSet custT="1"/>
      <dgm:spPr/>
      <dgm:t>
        <a:bodyPr/>
        <a:lstStyle/>
        <a:p>
          <a:pPr marL="233363" indent="-233363" algn="l" rtl="0"/>
          <a:r>
            <a:rPr lang="en-US" sz="1800" b="1" dirty="0">
              <a:solidFill>
                <a:srgbClr val="003399"/>
              </a:solidFill>
            </a:rPr>
            <a:t>Passing score on all required certification exams</a:t>
          </a:r>
        </a:p>
      </dgm:t>
    </dgm:pt>
    <dgm:pt modelId="{AD412907-4DF1-4C01-805A-39158CD98752}" type="parTrans" cxnId="{57698DE2-97A3-4AEE-8C01-63D6390B3EF7}">
      <dgm:prSet/>
      <dgm:spPr/>
      <dgm:t>
        <a:bodyPr/>
        <a:lstStyle/>
        <a:p>
          <a:endParaRPr lang="en-US"/>
        </a:p>
      </dgm:t>
    </dgm:pt>
    <dgm:pt modelId="{D0783C7C-73F9-4B46-88DD-8A46F0817313}" type="sibTrans" cxnId="{57698DE2-97A3-4AEE-8C01-63D6390B3EF7}">
      <dgm:prSet/>
      <dgm:spPr/>
      <dgm:t>
        <a:bodyPr/>
        <a:lstStyle/>
        <a:p>
          <a:endParaRPr lang="en-US"/>
        </a:p>
      </dgm:t>
    </dgm:pt>
    <dgm:pt modelId="{1672B4BD-04EC-4577-B5C4-10C9EF6D106F}">
      <dgm:prSet custT="1"/>
      <dgm:spPr/>
      <dgm:t>
        <a:bodyPr/>
        <a:lstStyle/>
        <a:p>
          <a:pPr marL="233363" indent="-233363" algn="l" rtl="0"/>
          <a:r>
            <a:rPr lang="en-US" sz="1800" b="1" dirty="0">
              <a:solidFill>
                <a:srgbClr val="003399"/>
              </a:solidFill>
            </a:rPr>
            <a:t>CNT Verification on file with the NCCAOM</a:t>
          </a:r>
        </a:p>
      </dgm:t>
    </dgm:pt>
    <dgm:pt modelId="{1D305A9D-778D-4AC4-8C16-CC7DF19C8900}" type="parTrans" cxnId="{28E12305-5655-4D29-B754-28EF337A39C9}">
      <dgm:prSet/>
      <dgm:spPr/>
      <dgm:t>
        <a:bodyPr/>
        <a:lstStyle/>
        <a:p>
          <a:endParaRPr lang="en-US"/>
        </a:p>
      </dgm:t>
    </dgm:pt>
    <dgm:pt modelId="{9CE88C7E-30EF-4A2B-A103-F21C4BEDE11B}" type="sibTrans" cxnId="{28E12305-5655-4D29-B754-28EF337A39C9}">
      <dgm:prSet/>
      <dgm:spPr/>
      <dgm:t>
        <a:bodyPr/>
        <a:lstStyle/>
        <a:p>
          <a:endParaRPr lang="en-US"/>
        </a:p>
      </dgm:t>
    </dgm:pt>
    <dgm:pt modelId="{19014D97-A774-4175-8B23-622173228049}">
      <dgm:prSet custT="1"/>
      <dgm:spPr/>
      <dgm:t>
        <a:bodyPr/>
        <a:lstStyle/>
        <a:p>
          <a:pPr marL="457200" indent="-220663" algn="l"/>
          <a:r>
            <a:rPr lang="en-US" sz="1800" b="1" dirty="0">
              <a:solidFill>
                <a:srgbClr val="003399"/>
              </a:solidFill>
            </a:rPr>
            <a:t>Graduation or Pre-Grad Transcript on file with NCCAOM</a:t>
          </a:r>
        </a:p>
      </dgm:t>
    </dgm:pt>
    <dgm:pt modelId="{1225CF0D-E3CF-4DF2-A811-9E8DF8C52FBB}" type="parTrans" cxnId="{3D429277-B77A-4F5D-BEAB-5C624643F676}">
      <dgm:prSet/>
      <dgm:spPr/>
      <dgm:t>
        <a:bodyPr/>
        <a:lstStyle/>
        <a:p>
          <a:endParaRPr lang="en-US"/>
        </a:p>
      </dgm:t>
    </dgm:pt>
    <dgm:pt modelId="{4BBA4AF3-316F-4BDB-A875-C3E28F1A7B9A}" type="sibTrans" cxnId="{3D429277-B77A-4F5D-BEAB-5C624643F676}">
      <dgm:prSet/>
      <dgm:spPr/>
      <dgm:t>
        <a:bodyPr/>
        <a:lstStyle/>
        <a:p>
          <a:endParaRPr lang="en-US"/>
        </a:p>
      </dgm:t>
    </dgm:pt>
    <dgm:pt modelId="{76E83BB6-D5CD-4C11-B70A-AB6AFC442513}">
      <dgm:prSet custT="1"/>
      <dgm:spPr/>
      <dgm:t>
        <a:bodyPr/>
        <a:lstStyle/>
        <a:p>
          <a:pPr marL="349250" indent="-233363" algn="l"/>
          <a:endParaRPr lang="en-US" sz="1800" b="1" dirty="0">
            <a:solidFill>
              <a:srgbClr val="003399"/>
            </a:solidFill>
          </a:endParaRPr>
        </a:p>
      </dgm:t>
    </dgm:pt>
    <dgm:pt modelId="{2E4077E9-F362-49D6-B028-D97A61DBCE9F}" type="parTrans" cxnId="{AFE6EEE0-7A26-4103-A9E1-C223D8AA46D4}">
      <dgm:prSet/>
      <dgm:spPr/>
      <dgm:t>
        <a:bodyPr/>
        <a:lstStyle/>
        <a:p>
          <a:endParaRPr lang="en-US"/>
        </a:p>
      </dgm:t>
    </dgm:pt>
    <dgm:pt modelId="{BD4AB9A6-63A2-4F3D-B156-7CCB333A7A1B}" type="sibTrans" cxnId="{AFE6EEE0-7A26-4103-A9E1-C223D8AA46D4}">
      <dgm:prSet/>
      <dgm:spPr/>
      <dgm:t>
        <a:bodyPr/>
        <a:lstStyle/>
        <a:p>
          <a:endParaRPr lang="en-US"/>
        </a:p>
      </dgm:t>
    </dgm:pt>
    <dgm:pt modelId="{810EACA8-1DA9-4798-8688-A768898E0DCF}">
      <dgm:prSet custT="1"/>
      <dgm:spPr/>
      <dgm:t>
        <a:bodyPr/>
        <a:lstStyle/>
        <a:p>
          <a:pPr marL="457200" indent="-220663" algn="l"/>
          <a:r>
            <a:rPr lang="en-US" sz="1800" b="1" dirty="0">
              <a:solidFill>
                <a:srgbClr val="003399"/>
              </a:solidFill>
            </a:rPr>
            <a:t>Graduation Transcript on file with NCCAOM</a:t>
          </a:r>
        </a:p>
      </dgm:t>
    </dgm:pt>
    <dgm:pt modelId="{A686C001-334C-4440-ABEF-FCB01F3D28CA}" type="parTrans" cxnId="{21E215B2-88C6-43C2-B309-03CEC2AFF3D4}">
      <dgm:prSet/>
      <dgm:spPr/>
      <dgm:t>
        <a:bodyPr/>
        <a:lstStyle/>
        <a:p>
          <a:endParaRPr lang="en-US"/>
        </a:p>
      </dgm:t>
    </dgm:pt>
    <dgm:pt modelId="{7781FFF7-AB2B-4F15-86CB-B175DB9B84E2}" type="sibTrans" cxnId="{21E215B2-88C6-43C2-B309-03CEC2AFF3D4}">
      <dgm:prSet/>
      <dgm:spPr/>
      <dgm:t>
        <a:bodyPr/>
        <a:lstStyle/>
        <a:p>
          <a:endParaRPr lang="en-US"/>
        </a:p>
      </dgm:t>
    </dgm:pt>
    <dgm:pt modelId="{5E01ECED-406B-49D8-89AF-55FE6B57F9AF}">
      <dgm:prSet custT="1"/>
      <dgm:spPr/>
      <dgm:t>
        <a:bodyPr/>
        <a:lstStyle/>
        <a:p>
          <a:pPr marL="457200" indent="-220663" algn="l"/>
          <a:r>
            <a:rPr lang="en-US" sz="1800" b="1" dirty="0">
              <a:solidFill>
                <a:srgbClr val="003399"/>
              </a:solidFill>
            </a:rPr>
            <a:t>Foreign Credential Review</a:t>
          </a:r>
        </a:p>
      </dgm:t>
    </dgm:pt>
    <dgm:pt modelId="{E01AB73E-522C-40B8-ABE1-E7C7A87F3EFA}" type="parTrans" cxnId="{40DE2D1B-4B68-4067-8E7F-4313D890B969}">
      <dgm:prSet/>
      <dgm:spPr/>
      <dgm:t>
        <a:bodyPr/>
        <a:lstStyle/>
        <a:p>
          <a:endParaRPr lang="en-US"/>
        </a:p>
      </dgm:t>
    </dgm:pt>
    <dgm:pt modelId="{52B2F9F0-778A-4CE5-9E61-4598B2990F8C}" type="sibTrans" cxnId="{40DE2D1B-4B68-4067-8E7F-4313D890B969}">
      <dgm:prSet/>
      <dgm:spPr/>
      <dgm:t>
        <a:bodyPr/>
        <a:lstStyle/>
        <a:p>
          <a:endParaRPr lang="en-US"/>
        </a:p>
      </dgm:t>
    </dgm:pt>
    <dgm:pt modelId="{99C59ADD-48B6-41E5-8F18-89A6AB3E7F2B}">
      <dgm:prSet custT="1"/>
      <dgm:spPr/>
      <dgm:t>
        <a:bodyPr/>
        <a:lstStyle/>
        <a:p>
          <a:pPr marL="457200" indent="-220663" algn="l"/>
          <a:r>
            <a:rPr lang="en-US" sz="1800" b="1" dirty="0">
              <a:solidFill>
                <a:srgbClr val="003399"/>
              </a:solidFill>
            </a:rPr>
            <a:t>Graduation from an academic program that meets eligibility requirements</a:t>
          </a:r>
        </a:p>
      </dgm:t>
    </dgm:pt>
    <dgm:pt modelId="{13229844-C1DD-4495-B48C-DCBEFE9FC5E2}" type="parTrans" cxnId="{DAC9CA4D-C511-484E-93E6-8E2957AB1E53}">
      <dgm:prSet/>
      <dgm:spPr/>
      <dgm:t>
        <a:bodyPr/>
        <a:lstStyle/>
        <a:p>
          <a:endParaRPr lang="en-US"/>
        </a:p>
      </dgm:t>
    </dgm:pt>
    <dgm:pt modelId="{CC89B8F6-4EF8-4B00-B0B1-4BDB90F82635}" type="sibTrans" cxnId="{DAC9CA4D-C511-484E-93E6-8E2957AB1E53}">
      <dgm:prSet/>
      <dgm:spPr/>
      <dgm:t>
        <a:bodyPr/>
        <a:lstStyle/>
        <a:p>
          <a:endParaRPr lang="en-US"/>
        </a:p>
      </dgm:t>
    </dgm:pt>
    <dgm:pt modelId="{EE976B47-AEF0-49FC-AA3B-391396C86EB8}">
      <dgm:prSet custT="1"/>
      <dgm:spPr/>
      <dgm:t>
        <a:bodyPr/>
        <a:lstStyle/>
        <a:p>
          <a:pPr marL="115888" indent="-115888" algn="ctr" rtl="0"/>
          <a:r>
            <a:rPr lang="en-US" sz="2000" b="1" u="sng" dirty="0">
              <a:solidFill>
                <a:srgbClr val="003399"/>
              </a:solidFill>
            </a:rPr>
            <a:t>All Applicants</a:t>
          </a:r>
        </a:p>
      </dgm:t>
    </dgm:pt>
    <dgm:pt modelId="{AF5D1110-0642-43F3-BCE2-886E3A1CF705}" type="parTrans" cxnId="{DA35C3F6-E735-4B3F-8932-480728251AA8}">
      <dgm:prSet/>
      <dgm:spPr/>
      <dgm:t>
        <a:bodyPr/>
        <a:lstStyle/>
        <a:p>
          <a:endParaRPr lang="en-US"/>
        </a:p>
      </dgm:t>
    </dgm:pt>
    <dgm:pt modelId="{42C626C2-2A28-4233-8F92-330191B083DD}" type="sibTrans" cxnId="{DA35C3F6-E735-4B3F-8932-480728251AA8}">
      <dgm:prSet/>
      <dgm:spPr/>
      <dgm:t>
        <a:bodyPr/>
        <a:lstStyle/>
        <a:p>
          <a:endParaRPr lang="en-US"/>
        </a:p>
      </dgm:t>
    </dgm:pt>
    <dgm:pt modelId="{87916A69-5364-492E-9716-764C5EA2F7E1}">
      <dgm:prSet custT="1"/>
      <dgm:spPr/>
      <dgm:t>
        <a:bodyPr/>
        <a:lstStyle/>
        <a:p>
          <a:pPr marL="233363" indent="-117475" algn="ctr"/>
          <a:r>
            <a:rPr lang="en-US" sz="2000" b="1" u="sng" dirty="0">
              <a:solidFill>
                <a:srgbClr val="003399"/>
              </a:solidFill>
            </a:rPr>
            <a:t>U.S. Applicants Only</a:t>
          </a:r>
        </a:p>
      </dgm:t>
    </dgm:pt>
    <dgm:pt modelId="{68CBF382-F830-4322-9AA8-2F661B99AFCC}" type="parTrans" cxnId="{1F633DAB-2E2A-4C64-ABFC-F1C6B6D070D1}">
      <dgm:prSet/>
      <dgm:spPr/>
      <dgm:t>
        <a:bodyPr/>
        <a:lstStyle/>
        <a:p>
          <a:endParaRPr lang="en-US"/>
        </a:p>
      </dgm:t>
    </dgm:pt>
    <dgm:pt modelId="{E2C986AB-4429-4687-B6AA-088574910447}" type="sibTrans" cxnId="{1F633DAB-2E2A-4C64-ABFC-F1C6B6D070D1}">
      <dgm:prSet/>
      <dgm:spPr/>
      <dgm:t>
        <a:bodyPr/>
        <a:lstStyle/>
        <a:p>
          <a:endParaRPr lang="en-US"/>
        </a:p>
      </dgm:t>
    </dgm:pt>
    <dgm:pt modelId="{3F73653D-728D-4071-B12E-55805D575979}">
      <dgm:prSet custT="1"/>
      <dgm:spPr/>
      <dgm:t>
        <a:bodyPr/>
        <a:lstStyle/>
        <a:p>
          <a:pPr marL="457200" indent="-220663" algn="ctr"/>
          <a:r>
            <a:rPr lang="en-US" sz="2000" b="1" u="sng" dirty="0">
              <a:solidFill>
                <a:srgbClr val="003399"/>
              </a:solidFill>
            </a:rPr>
            <a:t>International Applicants</a:t>
          </a:r>
          <a:endParaRPr lang="en-US" sz="1800" b="1" dirty="0">
            <a:solidFill>
              <a:srgbClr val="003399"/>
            </a:solidFill>
          </a:endParaRPr>
        </a:p>
      </dgm:t>
    </dgm:pt>
    <dgm:pt modelId="{532B20C4-892A-4550-A3B2-B8B944141B8E}" type="parTrans" cxnId="{AEB1EA35-B62A-48DF-AA92-03D215AA432A}">
      <dgm:prSet/>
      <dgm:spPr/>
      <dgm:t>
        <a:bodyPr/>
        <a:lstStyle/>
        <a:p>
          <a:endParaRPr lang="en-US"/>
        </a:p>
      </dgm:t>
    </dgm:pt>
    <dgm:pt modelId="{54C66FDF-D656-4117-8807-210B3EEE883B}" type="sibTrans" cxnId="{AEB1EA35-B62A-48DF-AA92-03D215AA432A}">
      <dgm:prSet/>
      <dgm:spPr/>
      <dgm:t>
        <a:bodyPr/>
        <a:lstStyle/>
        <a:p>
          <a:endParaRPr lang="en-US"/>
        </a:p>
      </dgm:t>
    </dgm:pt>
    <dgm:pt modelId="{B26D96FC-0DE7-4D29-8543-BE19924B506E}" type="pres">
      <dgm:prSet presAssocID="{15726B7C-C3ED-4764-A536-D82569D9660B}" presName="Name0" presStyleCnt="0">
        <dgm:presLayoutVars>
          <dgm:dir/>
          <dgm:animLvl val="lvl"/>
          <dgm:resizeHandles val="exact"/>
        </dgm:presLayoutVars>
      </dgm:prSet>
      <dgm:spPr/>
    </dgm:pt>
    <dgm:pt modelId="{602B5963-5457-41A9-97D3-4980A672E7BD}" type="pres">
      <dgm:prSet presAssocID="{D5B3F853-2323-46A4-91F2-465E6A6004E2}" presName="composite" presStyleCnt="0"/>
      <dgm:spPr/>
    </dgm:pt>
    <dgm:pt modelId="{895DA17D-BEB5-4433-8D21-6AF0B697487D}" type="pres">
      <dgm:prSet presAssocID="{D5B3F853-2323-46A4-91F2-465E6A6004E2}" presName="parTx" presStyleLbl="alignNode1" presStyleIdx="0" presStyleCnt="2" custScaleX="114156" custScaleY="95503" custLinFactNeighborX="-1168" custLinFactNeighborY="-15058">
        <dgm:presLayoutVars>
          <dgm:chMax val="0"/>
          <dgm:chPref val="0"/>
          <dgm:bulletEnabled val="1"/>
        </dgm:presLayoutVars>
      </dgm:prSet>
      <dgm:spPr/>
    </dgm:pt>
    <dgm:pt modelId="{B68D78DC-283E-4173-873B-37466E3D4514}" type="pres">
      <dgm:prSet presAssocID="{D5B3F853-2323-46A4-91F2-465E6A6004E2}" presName="desTx" presStyleLbl="alignAccFollowNode1" presStyleIdx="0" presStyleCnt="2" custScaleX="112152" custScaleY="99104">
        <dgm:presLayoutVars>
          <dgm:bulletEnabled val="1"/>
        </dgm:presLayoutVars>
      </dgm:prSet>
      <dgm:spPr/>
    </dgm:pt>
    <dgm:pt modelId="{082EBFC4-F370-475A-BDBD-842D7E4532CD}" type="pres">
      <dgm:prSet presAssocID="{4E4A4EE2-5446-4B5B-8299-408B4C562218}" presName="space" presStyleCnt="0"/>
      <dgm:spPr/>
    </dgm:pt>
    <dgm:pt modelId="{D0670D01-AE76-4B46-ADA7-5472932ECA8D}" type="pres">
      <dgm:prSet presAssocID="{228A5A57-179D-4B2F-B973-3416116A2556}" presName="composite" presStyleCnt="0"/>
      <dgm:spPr/>
    </dgm:pt>
    <dgm:pt modelId="{0A157721-E6AA-4143-8BC8-E00CE7C20CE1}" type="pres">
      <dgm:prSet presAssocID="{228A5A57-179D-4B2F-B973-3416116A2556}" presName="parTx" presStyleLbl="alignNode1" presStyleIdx="1" presStyleCnt="2" custScaleX="125546" custScaleY="104566" custLinFactNeighborX="1028" custLinFactNeighborY="-13916">
        <dgm:presLayoutVars>
          <dgm:chMax val="0"/>
          <dgm:chPref val="0"/>
          <dgm:bulletEnabled val="1"/>
        </dgm:presLayoutVars>
      </dgm:prSet>
      <dgm:spPr/>
    </dgm:pt>
    <dgm:pt modelId="{47BB2206-C376-4911-8CFE-C8976798C9C9}" type="pres">
      <dgm:prSet presAssocID="{228A5A57-179D-4B2F-B973-3416116A2556}" presName="desTx" presStyleLbl="alignAccFollowNode1" presStyleIdx="1" presStyleCnt="2" custScaleX="122628" custScaleY="98886">
        <dgm:presLayoutVars>
          <dgm:bulletEnabled val="1"/>
        </dgm:presLayoutVars>
      </dgm:prSet>
      <dgm:spPr/>
    </dgm:pt>
  </dgm:ptLst>
  <dgm:cxnLst>
    <dgm:cxn modelId="{28E12305-5655-4D29-B754-28EF337A39C9}" srcId="{228A5A57-179D-4B2F-B973-3416116A2556}" destId="{1672B4BD-04EC-4577-B5C4-10C9EF6D106F}" srcOrd="4" destOrd="0" parTransId="{1D305A9D-778D-4AC4-8C16-CC7DF19C8900}" sibTransId="{9CE88C7E-30EF-4A2B-A103-F21C4BEDE11B}"/>
    <dgm:cxn modelId="{E9C9780C-01D1-4E38-937C-7D2C670AB313}" type="presOf" srcId="{228A5A57-179D-4B2F-B973-3416116A2556}" destId="{0A157721-E6AA-4143-8BC8-E00CE7C20CE1}" srcOrd="0" destOrd="0" presId="urn:microsoft.com/office/officeart/2005/8/layout/hList1"/>
    <dgm:cxn modelId="{40DE2D1B-4B68-4067-8E7F-4313D890B969}" srcId="{D5B3F853-2323-46A4-91F2-465E6A6004E2}" destId="{5E01ECED-406B-49D8-89AF-55FE6B57F9AF}" srcOrd="5" destOrd="0" parTransId="{E01AB73E-522C-40B8-ABE1-E7C7A87F3EFA}" sibTransId="{52B2F9F0-778A-4CE5-9E61-4598B2990F8C}"/>
    <dgm:cxn modelId="{7FEAF41B-2852-439E-BC89-B44B1BF55BD6}" type="presOf" srcId="{1672B4BD-04EC-4577-B5C4-10C9EF6D106F}" destId="{47BB2206-C376-4911-8CFE-C8976798C9C9}" srcOrd="0" destOrd="4" presId="urn:microsoft.com/office/officeart/2005/8/layout/hList1"/>
    <dgm:cxn modelId="{3D42A422-E704-462E-A478-B4B5FA7F32E9}" type="presOf" srcId="{1DE5C6B9-E4A5-49C9-9471-28858C5658F9}" destId="{B68D78DC-283E-4173-873B-37466E3D4514}" srcOrd="0" destOrd="1" presId="urn:microsoft.com/office/officeart/2005/8/layout/hList1"/>
    <dgm:cxn modelId="{85D39D24-7551-40B0-8535-3547FD854973}" srcId="{228A5A57-179D-4B2F-B973-3416116A2556}" destId="{342FC454-AE10-479F-9F9B-F8B37C0CE0EA}" srcOrd="3" destOrd="0" parTransId="{6D659184-D5C2-4264-9775-A32CA7DC4D6F}" sibTransId="{49C9AFBA-7742-4891-A4E6-C0FC9C34B48E}"/>
    <dgm:cxn modelId="{AEB1EA35-B62A-48DF-AA92-03D215AA432A}" srcId="{D5B3F853-2323-46A4-91F2-465E6A6004E2}" destId="{3F73653D-728D-4071-B12E-55805D575979}" srcOrd="3" destOrd="0" parTransId="{532B20C4-892A-4550-A3B2-B8B944141B8E}" sibTransId="{54C66FDF-D656-4117-8807-210B3EEE883B}"/>
    <dgm:cxn modelId="{F915BC64-866C-48F4-86AB-4F80E876A229}" srcId="{15726B7C-C3ED-4764-A536-D82569D9660B}" destId="{228A5A57-179D-4B2F-B973-3416116A2556}" srcOrd="1" destOrd="0" parTransId="{91B40243-1BF2-4E72-AFD4-7C52A9DF3008}" sibTransId="{14F6DE0D-3F61-4237-AB01-DF67BB7ED091}"/>
    <dgm:cxn modelId="{D34AED68-8F89-4F7D-B80D-254E57A2D00D}" type="presOf" srcId="{342FC454-AE10-479F-9F9B-F8B37C0CE0EA}" destId="{47BB2206-C376-4911-8CFE-C8976798C9C9}" srcOrd="0" destOrd="3" presId="urn:microsoft.com/office/officeart/2005/8/layout/hList1"/>
    <dgm:cxn modelId="{DAC9CA4D-C511-484E-93E6-8E2957AB1E53}" srcId="{D5B3F853-2323-46A4-91F2-465E6A6004E2}" destId="{99C59ADD-48B6-41E5-8F18-89A6AB3E7F2B}" srcOrd="4" destOrd="0" parTransId="{13229844-C1DD-4495-B48C-DCBEFE9FC5E2}" sibTransId="{CC89B8F6-4EF8-4B00-B0B1-4BDB90F82635}"/>
    <dgm:cxn modelId="{F47BD54E-6204-4345-97A0-B7FC392306CA}" type="presOf" srcId="{99C59ADD-48B6-41E5-8F18-89A6AB3E7F2B}" destId="{B68D78DC-283E-4173-873B-37466E3D4514}" srcOrd="0" destOrd="4" presId="urn:microsoft.com/office/officeart/2005/8/layout/hList1"/>
    <dgm:cxn modelId="{C37E0970-02B6-42D7-865C-52E7B02B3BCD}" type="presOf" srcId="{EE976B47-AEF0-49FC-AA3B-391396C86EB8}" destId="{47BB2206-C376-4911-8CFE-C8976798C9C9}" srcOrd="0" destOrd="0" presId="urn:microsoft.com/office/officeart/2005/8/layout/hList1"/>
    <dgm:cxn modelId="{6950A150-A4C4-441A-9FB1-DD5390FF9490}" type="presOf" srcId="{725E2A71-DCE3-404B-8E8D-D1AB9E34E05E}" destId="{47BB2206-C376-4911-8CFE-C8976798C9C9}" srcOrd="0" destOrd="2" presId="urn:microsoft.com/office/officeart/2005/8/layout/hList1"/>
    <dgm:cxn modelId="{690F6D51-BF3F-48D7-A4F8-92E3851BF3F8}" type="presOf" srcId="{76E83BB6-D5CD-4C11-B70A-AB6AFC442513}" destId="{B68D78DC-283E-4173-873B-37466E3D4514}" srcOrd="0" destOrd="7" presId="urn:microsoft.com/office/officeart/2005/8/layout/hList1"/>
    <dgm:cxn modelId="{3D429277-B77A-4F5D-BEAB-5C624643F676}" srcId="{D5B3F853-2323-46A4-91F2-465E6A6004E2}" destId="{19014D97-A774-4175-8B23-622173228049}" srcOrd="2" destOrd="0" parTransId="{1225CF0D-E3CF-4DF2-A811-9E8DF8C52FBB}" sibTransId="{4BBA4AF3-316F-4BDB-A875-C3E28F1A7B9A}"/>
    <dgm:cxn modelId="{C766297F-5C25-43F2-9FB3-2FE7CEAD0B11}" srcId="{15726B7C-C3ED-4764-A536-D82569D9660B}" destId="{D5B3F853-2323-46A4-91F2-465E6A6004E2}" srcOrd="0" destOrd="0" parTransId="{2A1D8C96-E1E5-4910-904B-ADC0CD2A6375}" sibTransId="{4E4A4EE2-5446-4B5B-8299-408B4C562218}"/>
    <dgm:cxn modelId="{10A4BC92-74C6-4345-A56B-DEA6C12E9A4C}" srcId="{228A5A57-179D-4B2F-B973-3416116A2556}" destId="{725E2A71-DCE3-404B-8E8D-D1AB9E34E05E}" srcOrd="2" destOrd="0" parTransId="{A3D95267-C410-49EC-81B0-26C7ABCB1490}" sibTransId="{A5DE1909-3175-476A-A7A3-6DD2482C2C28}"/>
    <dgm:cxn modelId="{80D19196-199F-4550-A41A-84E44F544530}" type="presOf" srcId="{D5B3F853-2323-46A4-91F2-465E6A6004E2}" destId="{895DA17D-BEB5-4433-8D21-6AF0B697487D}" srcOrd="0" destOrd="0" presId="urn:microsoft.com/office/officeart/2005/8/layout/hList1"/>
    <dgm:cxn modelId="{A7A4B6A9-57AD-4044-94DB-177AE41D2511}" type="presOf" srcId="{810EACA8-1DA9-4798-8688-A768898E0DCF}" destId="{B68D78DC-283E-4173-873B-37466E3D4514}" srcOrd="0" destOrd="6" presId="urn:microsoft.com/office/officeart/2005/8/layout/hList1"/>
    <dgm:cxn modelId="{1F633DAB-2E2A-4C64-ABFC-F1C6B6D070D1}" srcId="{D5B3F853-2323-46A4-91F2-465E6A6004E2}" destId="{87916A69-5364-492E-9716-764C5EA2F7E1}" srcOrd="0" destOrd="0" parTransId="{68CBF382-F830-4322-9AA8-2F661B99AFCC}" sibTransId="{E2C986AB-4429-4687-B6AA-088574910447}"/>
    <dgm:cxn modelId="{21E215B2-88C6-43C2-B309-03CEC2AFF3D4}" srcId="{D5B3F853-2323-46A4-91F2-465E6A6004E2}" destId="{810EACA8-1DA9-4798-8688-A768898E0DCF}" srcOrd="6" destOrd="0" parTransId="{A686C001-334C-4440-ABEF-FCB01F3D28CA}" sibTransId="{7781FFF7-AB2B-4F15-86CB-B175DB9B84E2}"/>
    <dgm:cxn modelId="{54C5D7B8-9A63-4E8C-8315-55EECFDDCC5B}" type="presOf" srcId="{3F73653D-728D-4071-B12E-55805D575979}" destId="{B68D78DC-283E-4173-873B-37466E3D4514}" srcOrd="0" destOrd="3" presId="urn:microsoft.com/office/officeart/2005/8/layout/hList1"/>
    <dgm:cxn modelId="{F3C49DBA-AFE5-4678-BF00-81D50D75DA94}" type="presOf" srcId="{19014D97-A774-4175-8B23-622173228049}" destId="{B68D78DC-283E-4173-873B-37466E3D4514}" srcOrd="0" destOrd="2" presId="urn:microsoft.com/office/officeart/2005/8/layout/hList1"/>
    <dgm:cxn modelId="{48578CBE-FBAF-4F5C-8837-9E0B102FF947}" srcId="{D5B3F853-2323-46A4-91F2-465E6A6004E2}" destId="{1DE5C6B9-E4A5-49C9-9471-28858C5658F9}" srcOrd="1" destOrd="0" parTransId="{3F0A0B8A-55E7-47B0-8A74-0714F3C2E1AB}" sibTransId="{BFA0CFCA-C12D-4E5E-B9C1-F6C0A46E8727}"/>
    <dgm:cxn modelId="{01163FC7-CBE6-4D3F-B25C-27734DD304C2}" type="presOf" srcId="{27ECD119-523D-4087-9E0E-12BFA507AAD0}" destId="{47BB2206-C376-4911-8CFE-C8976798C9C9}" srcOrd="0" destOrd="1" presId="urn:microsoft.com/office/officeart/2005/8/layout/hList1"/>
    <dgm:cxn modelId="{380721D5-3CC1-414C-BEE6-393BB65EC9E5}" type="presOf" srcId="{87916A69-5364-492E-9716-764C5EA2F7E1}" destId="{B68D78DC-283E-4173-873B-37466E3D4514}" srcOrd="0" destOrd="0" presId="urn:microsoft.com/office/officeart/2005/8/layout/hList1"/>
    <dgm:cxn modelId="{AFE6EEE0-7A26-4103-A9E1-C223D8AA46D4}" srcId="{D5B3F853-2323-46A4-91F2-465E6A6004E2}" destId="{76E83BB6-D5CD-4C11-B70A-AB6AFC442513}" srcOrd="7" destOrd="0" parTransId="{2E4077E9-F362-49D6-B028-D97A61DBCE9F}" sibTransId="{BD4AB9A6-63A2-4F3D-B156-7CCB333A7A1B}"/>
    <dgm:cxn modelId="{57698DE2-97A3-4AEE-8C01-63D6390B3EF7}" srcId="{228A5A57-179D-4B2F-B973-3416116A2556}" destId="{27ECD119-523D-4087-9E0E-12BFA507AAD0}" srcOrd="1" destOrd="0" parTransId="{AD412907-4DF1-4C01-805A-39158CD98752}" sibTransId="{D0783C7C-73F9-4B46-88DD-8A46F0817313}"/>
    <dgm:cxn modelId="{0ED5DCE5-1DBE-4576-AC77-6D270CCBA4CA}" type="presOf" srcId="{15726B7C-C3ED-4764-A536-D82569D9660B}" destId="{B26D96FC-0DE7-4D29-8543-BE19924B506E}" srcOrd="0" destOrd="0" presId="urn:microsoft.com/office/officeart/2005/8/layout/hList1"/>
    <dgm:cxn modelId="{DA35C3F6-E735-4B3F-8932-480728251AA8}" srcId="{228A5A57-179D-4B2F-B973-3416116A2556}" destId="{EE976B47-AEF0-49FC-AA3B-391396C86EB8}" srcOrd="0" destOrd="0" parTransId="{AF5D1110-0642-43F3-BCE2-886E3A1CF705}" sibTransId="{42C626C2-2A28-4233-8F92-330191B083DD}"/>
    <dgm:cxn modelId="{583DA8F9-69DD-4D05-8B2F-305A06C0FF0C}" type="presOf" srcId="{5E01ECED-406B-49D8-89AF-55FE6B57F9AF}" destId="{B68D78DC-283E-4173-873B-37466E3D4514}" srcOrd="0" destOrd="5" presId="urn:microsoft.com/office/officeart/2005/8/layout/hList1"/>
    <dgm:cxn modelId="{9B0FE2E3-F93A-4BEA-BD48-0F9EBE88110D}" type="presParOf" srcId="{B26D96FC-0DE7-4D29-8543-BE19924B506E}" destId="{602B5963-5457-41A9-97D3-4980A672E7BD}" srcOrd="0" destOrd="0" presId="urn:microsoft.com/office/officeart/2005/8/layout/hList1"/>
    <dgm:cxn modelId="{9BD33B5E-0FE2-46B9-8D68-AFF9ED6963B3}" type="presParOf" srcId="{602B5963-5457-41A9-97D3-4980A672E7BD}" destId="{895DA17D-BEB5-4433-8D21-6AF0B697487D}" srcOrd="0" destOrd="0" presId="urn:microsoft.com/office/officeart/2005/8/layout/hList1"/>
    <dgm:cxn modelId="{55991F57-4A9F-4292-9A72-0B5B74FA901B}" type="presParOf" srcId="{602B5963-5457-41A9-97D3-4980A672E7BD}" destId="{B68D78DC-283E-4173-873B-37466E3D4514}" srcOrd="1" destOrd="0" presId="urn:microsoft.com/office/officeart/2005/8/layout/hList1"/>
    <dgm:cxn modelId="{CDADD3DB-5B16-4C11-B750-CD83E48EB25E}" type="presParOf" srcId="{B26D96FC-0DE7-4D29-8543-BE19924B506E}" destId="{082EBFC4-F370-475A-BDBD-842D7E4532CD}" srcOrd="1" destOrd="0" presId="urn:microsoft.com/office/officeart/2005/8/layout/hList1"/>
    <dgm:cxn modelId="{49FFEE7F-B099-45C0-8EBB-F79039BBB882}" type="presParOf" srcId="{B26D96FC-0DE7-4D29-8543-BE19924B506E}" destId="{D0670D01-AE76-4B46-ADA7-5472932ECA8D}" srcOrd="2" destOrd="0" presId="urn:microsoft.com/office/officeart/2005/8/layout/hList1"/>
    <dgm:cxn modelId="{717390D2-5DD6-4B03-8C89-679CEAA9D1A4}" type="presParOf" srcId="{D0670D01-AE76-4B46-ADA7-5472932ECA8D}" destId="{0A157721-E6AA-4143-8BC8-E00CE7C20CE1}" srcOrd="0" destOrd="0" presId="urn:microsoft.com/office/officeart/2005/8/layout/hList1"/>
    <dgm:cxn modelId="{F5656D98-5383-4F5F-AD53-55086B2BAFD3}" type="presParOf" srcId="{D0670D01-AE76-4B46-ADA7-5472932ECA8D}" destId="{47BB2206-C376-4911-8CFE-C8976798C9C9}"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756F35-AAF1-4512-8B59-E8A8B5090F35}">
      <dsp:nvSpPr>
        <dsp:cNvPr id="0" name=""/>
        <dsp:cNvSpPr/>
      </dsp:nvSpPr>
      <dsp:spPr>
        <a:xfrm>
          <a:off x="0" y="0"/>
          <a:ext cx="3564266" cy="2150092"/>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b="1" kern="1200" dirty="0">
              <a:latin typeface="Arial" pitchFamily="34" charset="0"/>
              <a:cs typeface="Arial" pitchFamily="34" charset="0"/>
            </a:rPr>
            <a:t>Document eligibility to sit for examinations and to become certified  </a:t>
          </a:r>
          <a:endParaRPr lang="en-US" sz="2000" kern="1200" dirty="0">
            <a:latin typeface="Arial" pitchFamily="34" charset="0"/>
            <a:cs typeface="Arial" pitchFamily="34" charset="0"/>
          </a:endParaRPr>
        </a:p>
      </dsp:txBody>
      <dsp:txXfrm>
        <a:off x="0" y="0"/>
        <a:ext cx="3564266" cy="2150092"/>
      </dsp:txXfrm>
    </dsp:sp>
    <dsp:sp modelId="{C49A77BB-4A95-4CBE-92D9-2DA39404A2D7}">
      <dsp:nvSpPr>
        <dsp:cNvPr id="0" name=""/>
        <dsp:cNvSpPr/>
      </dsp:nvSpPr>
      <dsp:spPr>
        <a:xfrm>
          <a:off x="4480566" y="0"/>
          <a:ext cx="3596633" cy="2120894"/>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b="1" kern="1200" dirty="0">
              <a:latin typeface="Arial" pitchFamily="34" charset="0"/>
              <a:cs typeface="Arial" pitchFamily="34" charset="0"/>
            </a:rPr>
            <a:t>Develop and administer exams that measure </a:t>
          </a:r>
          <a:r>
            <a:rPr lang="en-US" sz="2000" b="1" i="1" kern="1200" dirty="0">
              <a:latin typeface="Arial" pitchFamily="34" charset="0"/>
              <a:cs typeface="Arial" pitchFamily="34" charset="0"/>
            </a:rPr>
            <a:t>entry level</a:t>
          </a:r>
          <a:r>
            <a:rPr lang="en-US" sz="2000" b="1" kern="1200" dirty="0">
              <a:latin typeface="Arial" pitchFamily="34" charset="0"/>
              <a:cs typeface="Arial" pitchFamily="34" charset="0"/>
            </a:rPr>
            <a:t> competency</a:t>
          </a:r>
          <a:endParaRPr lang="en-US" sz="2000" kern="1200" dirty="0">
            <a:latin typeface="Arial" pitchFamily="34" charset="0"/>
            <a:cs typeface="Arial" pitchFamily="34" charset="0"/>
          </a:endParaRPr>
        </a:p>
      </dsp:txBody>
      <dsp:txXfrm>
        <a:off x="4480566" y="0"/>
        <a:ext cx="3596633" cy="2120894"/>
      </dsp:txXfrm>
    </dsp:sp>
    <dsp:sp modelId="{BC12D6DE-61E1-4466-96A1-23A0FD69A4C9}">
      <dsp:nvSpPr>
        <dsp:cNvPr id="0" name=""/>
        <dsp:cNvSpPr/>
      </dsp:nvSpPr>
      <dsp:spPr>
        <a:xfrm>
          <a:off x="173287" y="2215274"/>
          <a:ext cx="7555234" cy="2005905"/>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t" anchorCtr="0">
          <a:noAutofit/>
        </a:bodyPr>
        <a:lstStyle/>
        <a:p>
          <a:pPr marL="0" lvl="0" indent="0" algn="l" defTabSz="889000" rtl="0">
            <a:lnSpc>
              <a:spcPct val="90000"/>
            </a:lnSpc>
            <a:spcBef>
              <a:spcPct val="0"/>
            </a:spcBef>
            <a:spcAft>
              <a:spcPct val="35000"/>
            </a:spcAft>
            <a:buNone/>
          </a:pPr>
          <a:r>
            <a:rPr lang="en-US" sz="2000" b="1" kern="1200" dirty="0">
              <a:latin typeface="Arial" pitchFamily="34" charset="0"/>
              <a:cs typeface="Arial" pitchFamily="34" charset="0"/>
            </a:rPr>
            <a:t>Provide public protection through:</a:t>
          </a:r>
          <a:endParaRPr lang="en-US" sz="2000" kern="1200" dirty="0">
            <a:latin typeface="Arial" pitchFamily="34" charset="0"/>
            <a:cs typeface="Arial" pitchFamily="34" charset="0"/>
          </a:endParaRPr>
        </a:p>
        <a:p>
          <a:pPr marL="0" lvl="1" indent="-171450" algn="l" defTabSz="844550" rtl="0">
            <a:lnSpc>
              <a:spcPct val="90000"/>
            </a:lnSpc>
            <a:spcBef>
              <a:spcPct val="0"/>
            </a:spcBef>
            <a:spcAft>
              <a:spcPct val="15000"/>
            </a:spcAft>
            <a:buChar char="•"/>
          </a:pPr>
          <a:r>
            <a:rPr lang="en-US" sz="1900" b="1" kern="1200" dirty="0">
              <a:latin typeface="Arial" pitchFamily="34" charset="0"/>
              <a:cs typeface="Arial" pitchFamily="34" charset="0"/>
            </a:rPr>
            <a:t>Recertification</a:t>
          </a:r>
          <a:r>
            <a:rPr lang="en-US" sz="1900" kern="1200" dirty="0">
              <a:latin typeface="Arial" pitchFamily="34" charset="0"/>
              <a:cs typeface="Arial" pitchFamily="34" charset="0"/>
            </a:rPr>
            <a:t> - competency maintenance and professional development</a:t>
          </a:r>
        </a:p>
        <a:p>
          <a:pPr marL="0" lvl="1" indent="-171450" algn="l" defTabSz="844550" rtl="0">
            <a:lnSpc>
              <a:spcPct val="90000"/>
            </a:lnSpc>
            <a:spcBef>
              <a:spcPct val="0"/>
            </a:spcBef>
            <a:spcAft>
              <a:spcPct val="15000"/>
            </a:spcAft>
            <a:buChar char="•"/>
          </a:pPr>
          <a:r>
            <a:rPr lang="en-US" sz="1900" b="1" i="1" kern="1200" dirty="0">
              <a:latin typeface="Arial" pitchFamily="34" charset="0"/>
              <a:cs typeface="Arial" pitchFamily="34" charset="0"/>
            </a:rPr>
            <a:t>NCCAOM</a:t>
          </a:r>
          <a:r>
            <a:rPr lang="en-US" sz="1900" b="1" i="1" kern="1200" baseline="30000" dirty="0">
              <a:latin typeface="Arial" pitchFamily="34" charset="0"/>
              <a:cs typeface="Arial" pitchFamily="34" charset="0"/>
            </a:rPr>
            <a:t>®</a:t>
          </a:r>
          <a:r>
            <a:rPr lang="en-US" sz="1900" b="1" i="1" kern="1200" dirty="0">
              <a:latin typeface="Arial" pitchFamily="34" charset="0"/>
              <a:cs typeface="Arial" pitchFamily="34" charset="0"/>
            </a:rPr>
            <a:t> Code of Ethics </a:t>
          </a:r>
          <a:r>
            <a:rPr lang="en-US" sz="1900" kern="1200" dirty="0">
              <a:latin typeface="Arial" pitchFamily="34" charset="0"/>
              <a:cs typeface="Arial" pitchFamily="34" charset="0"/>
            </a:rPr>
            <a:t>– Adherence monitored through the Professional Ethics and </a:t>
          </a:r>
          <a:r>
            <a:rPr lang="en-US" sz="1900" kern="1200" dirty="0" err="1">
              <a:latin typeface="Arial" pitchFamily="34" charset="0"/>
              <a:cs typeface="Arial" pitchFamily="34" charset="0"/>
            </a:rPr>
            <a:t>Disicpinary</a:t>
          </a:r>
          <a:r>
            <a:rPr lang="en-US" sz="1900" kern="1200" dirty="0">
              <a:latin typeface="Arial" pitchFamily="34" charset="0"/>
              <a:cs typeface="Arial" pitchFamily="34" charset="0"/>
            </a:rPr>
            <a:t> Committee(PEDC)</a:t>
          </a:r>
        </a:p>
        <a:p>
          <a:pPr marL="0" lvl="1" indent="-171450" algn="l" defTabSz="844550" rtl="0">
            <a:lnSpc>
              <a:spcPct val="90000"/>
            </a:lnSpc>
            <a:spcBef>
              <a:spcPct val="0"/>
            </a:spcBef>
            <a:spcAft>
              <a:spcPct val="15000"/>
            </a:spcAft>
            <a:buChar char="•"/>
          </a:pPr>
          <a:r>
            <a:rPr lang="en-US" sz="1900" b="1" kern="1200" dirty="0">
              <a:latin typeface="Arial" pitchFamily="34" charset="0"/>
              <a:cs typeface="Arial" pitchFamily="34" charset="0"/>
            </a:rPr>
            <a:t>Working closely with regulatory boards</a:t>
          </a:r>
        </a:p>
      </dsp:txBody>
      <dsp:txXfrm>
        <a:off x="173287" y="2215274"/>
        <a:ext cx="7555234" cy="200590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5DA17D-BEB5-4433-8D21-6AF0B697487D}">
      <dsp:nvSpPr>
        <dsp:cNvPr id="0" name=""/>
        <dsp:cNvSpPr/>
      </dsp:nvSpPr>
      <dsp:spPr>
        <a:xfrm>
          <a:off x="0" y="93000"/>
          <a:ext cx="3698253" cy="79122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35128" tIns="77216" rIns="135128" bIns="77216" numCol="1" spcCol="1270" anchor="ctr"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lang="en-US" sz="1900" kern="1200" dirty="0"/>
        </a:p>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kern="1200" dirty="0"/>
            <a:t>Eligibility To Test</a:t>
          </a:r>
        </a:p>
        <a:p>
          <a:pPr lvl="0" algn="ctr" defTabSz="755650" rtl="0">
            <a:lnSpc>
              <a:spcPct val="90000"/>
            </a:lnSpc>
            <a:spcBef>
              <a:spcPct val="0"/>
            </a:spcBef>
            <a:spcAft>
              <a:spcPct val="35000"/>
            </a:spcAft>
            <a:buNone/>
          </a:pPr>
          <a:endParaRPr lang="en-US" sz="3200" kern="1200" dirty="0"/>
        </a:p>
      </dsp:txBody>
      <dsp:txXfrm>
        <a:off x="0" y="93000"/>
        <a:ext cx="3698253" cy="791220"/>
      </dsp:txXfrm>
    </dsp:sp>
    <dsp:sp modelId="{B68D78DC-283E-4173-873B-37466E3D4514}">
      <dsp:nvSpPr>
        <dsp:cNvPr id="0" name=""/>
        <dsp:cNvSpPr/>
      </dsp:nvSpPr>
      <dsp:spPr>
        <a:xfrm>
          <a:off x="37955" y="1044685"/>
          <a:ext cx="3633331" cy="377935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33363" lvl="1" indent="-117475" algn="ctr" defTabSz="889000">
            <a:lnSpc>
              <a:spcPct val="90000"/>
            </a:lnSpc>
            <a:spcBef>
              <a:spcPct val="0"/>
            </a:spcBef>
            <a:spcAft>
              <a:spcPct val="15000"/>
            </a:spcAft>
            <a:buChar char="•"/>
          </a:pPr>
          <a:r>
            <a:rPr lang="en-US" sz="2000" b="1" u="sng" kern="1200" dirty="0">
              <a:solidFill>
                <a:srgbClr val="003399"/>
              </a:solidFill>
            </a:rPr>
            <a:t>U.S. Applicants Only</a:t>
          </a:r>
        </a:p>
        <a:p>
          <a:pPr marL="457200" lvl="1" indent="-220663" algn="l" defTabSz="800100">
            <a:lnSpc>
              <a:spcPct val="90000"/>
            </a:lnSpc>
            <a:spcBef>
              <a:spcPct val="0"/>
            </a:spcBef>
            <a:spcAft>
              <a:spcPct val="15000"/>
            </a:spcAft>
            <a:buChar char="•"/>
          </a:pPr>
          <a:r>
            <a:rPr lang="en-US" sz="1800" b="1" kern="1200" dirty="0">
              <a:solidFill>
                <a:srgbClr val="003399"/>
              </a:solidFill>
            </a:rPr>
            <a:t>Attend a school accredited by ACAOM</a:t>
          </a:r>
          <a:endParaRPr lang="en-US" sz="1800" kern="1200" dirty="0">
            <a:solidFill>
              <a:srgbClr val="003399"/>
            </a:solidFill>
          </a:endParaRPr>
        </a:p>
        <a:p>
          <a:pPr marL="457200" lvl="1" indent="-220663" algn="l" defTabSz="800100">
            <a:lnSpc>
              <a:spcPct val="90000"/>
            </a:lnSpc>
            <a:spcBef>
              <a:spcPct val="0"/>
            </a:spcBef>
            <a:spcAft>
              <a:spcPct val="15000"/>
            </a:spcAft>
            <a:buChar char="•"/>
          </a:pPr>
          <a:r>
            <a:rPr lang="en-US" sz="1800" b="1" kern="1200" dirty="0">
              <a:solidFill>
                <a:srgbClr val="003399"/>
              </a:solidFill>
            </a:rPr>
            <a:t>Graduation or Pre-Grad Transcript on file with NCCAOM</a:t>
          </a:r>
        </a:p>
        <a:p>
          <a:pPr marL="457200" lvl="1" indent="-220663" algn="ctr" defTabSz="889000">
            <a:lnSpc>
              <a:spcPct val="90000"/>
            </a:lnSpc>
            <a:spcBef>
              <a:spcPct val="0"/>
            </a:spcBef>
            <a:spcAft>
              <a:spcPct val="15000"/>
            </a:spcAft>
            <a:buChar char="•"/>
          </a:pPr>
          <a:r>
            <a:rPr lang="en-US" sz="2000" b="1" u="sng" kern="1200" dirty="0">
              <a:solidFill>
                <a:srgbClr val="003399"/>
              </a:solidFill>
            </a:rPr>
            <a:t>International Applicants</a:t>
          </a:r>
          <a:endParaRPr lang="en-US" sz="1800" b="1" kern="1200" dirty="0">
            <a:solidFill>
              <a:srgbClr val="003399"/>
            </a:solidFill>
          </a:endParaRPr>
        </a:p>
        <a:p>
          <a:pPr marL="457200" lvl="1" indent="-220663" algn="l" defTabSz="800100">
            <a:lnSpc>
              <a:spcPct val="90000"/>
            </a:lnSpc>
            <a:spcBef>
              <a:spcPct val="0"/>
            </a:spcBef>
            <a:spcAft>
              <a:spcPct val="15000"/>
            </a:spcAft>
            <a:buChar char="•"/>
          </a:pPr>
          <a:r>
            <a:rPr lang="en-US" sz="1800" b="1" kern="1200" dirty="0">
              <a:solidFill>
                <a:srgbClr val="003399"/>
              </a:solidFill>
            </a:rPr>
            <a:t>Graduation from an academic program that meets eligibility requirements</a:t>
          </a:r>
        </a:p>
        <a:p>
          <a:pPr marL="457200" lvl="1" indent="-220663" algn="l" defTabSz="800100">
            <a:lnSpc>
              <a:spcPct val="90000"/>
            </a:lnSpc>
            <a:spcBef>
              <a:spcPct val="0"/>
            </a:spcBef>
            <a:spcAft>
              <a:spcPct val="15000"/>
            </a:spcAft>
            <a:buChar char="•"/>
          </a:pPr>
          <a:r>
            <a:rPr lang="en-US" sz="1800" b="1" kern="1200" dirty="0">
              <a:solidFill>
                <a:srgbClr val="003399"/>
              </a:solidFill>
            </a:rPr>
            <a:t>Foreign Credential Review</a:t>
          </a:r>
        </a:p>
        <a:p>
          <a:pPr marL="457200" lvl="1" indent="-220663" algn="l" defTabSz="800100">
            <a:lnSpc>
              <a:spcPct val="90000"/>
            </a:lnSpc>
            <a:spcBef>
              <a:spcPct val="0"/>
            </a:spcBef>
            <a:spcAft>
              <a:spcPct val="15000"/>
            </a:spcAft>
            <a:buChar char="•"/>
          </a:pPr>
          <a:r>
            <a:rPr lang="en-US" sz="1800" b="1" kern="1200" dirty="0">
              <a:solidFill>
                <a:srgbClr val="003399"/>
              </a:solidFill>
            </a:rPr>
            <a:t>Graduation Transcript on file with NCCAOM</a:t>
          </a:r>
        </a:p>
        <a:p>
          <a:pPr marL="349250" lvl="1" indent="-233363" algn="l" defTabSz="800100">
            <a:lnSpc>
              <a:spcPct val="90000"/>
            </a:lnSpc>
            <a:spcBef>
              <a:spcPct val="0"/>
            </a:spcBef>
            <a:spcAft>
              <a:spcPct val="15000"/>
            </a:spcAft>
            <a:buChar char="•"/>
          </a:pPr>
          <a:endParaRPr lang="en-US" sz="1800" b="1" kern="1200" dirty="0">
            <a:solidFill>
              <a:srgbClr val="003399"/>
            </a:solidFill>
          </a:endParaRPr>
        </a:p>
      </dsp:txBody>
      <dsp:txXfrm>
        <a:off x="37955" y="1044685"/>
        <a:ext cx="3633331" cy="3779351"/>
      </dsp:txXfrm>
    </dsp:sp>
    <dsp:sp modelId="{0A157721-E6AA-4143-8BC8-E00CE7C20CE1}">
      <dsp:nvSpPr>
        <dsp:cNvPr id="0" name=""/>
        <dsp:cNvSpPr/>
      </dsp:nvSpPr>
      <dsp:spPr>
        <a:xfrm>
          <a:off x="4162350" y="106891"/>
          <a:ext cx="4067249" cy="866304"/>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84912" tIns="105664" rIns="184912" bIns="105664" numCol="1" spcCol="1270" anchor="ctr" anchorCtr="0">
          <a:noAutofit/>
        </a:bodyPr>
        <a:lstStyle/>
        <a:p>
          <a:pPr marL="0" lvl="0" indent="0" algn="ctr" defTabSz="1155700" rtl="0">
            <a:lnSpc>
              <a:spcPct val="90000"/>
            </a:lnSpc>
            <a:spcBef>
              <a:spcPct val="0"/>
            </a:spcBef>
            <a:spcAft>
              <a:spcPct val="35000"/>
            </a:spcAft>
            <a:buNone/>
          </a:pPr>
          <a:r>
            <a:rPr lang="en-US" sz="2600" kern="1200" dirty="0"/>
            <a:t>Certification Requirements</a:t>
          </a:r>
        </a:p>
      </dsp:txBody>
      <dsp:txXfrm>
        <a:off x="4162350" y="106891"/>
        <a:ext cx="4067249" cy="866304"/>
      </dsp:txXfrm>
    </dsp:sp>
    <dsp:sp modelId="{47BB2206-C376-4911-8CFE-C8976798C9C9}">
      <dsp:nvSpPr>
        <dsp:cNvPr id="0" name=""/>
        <dsp:cNvSpPr/>
      </dsp:nvSpPr>
      <dsp:spPr>
        <a:xfrm>
          <a:off x="4204122" y="1090577"/>
          <a:ext cx="3972717" cy="3729028"/>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115888" lvl="1" indent="-115888" algn="ctr" defTabSz="889000" rtl="0">
            <a:lnSpc>
              <a:spcPct val="90000"/>
            </a:lnSpc>
            <a:spcBef>
              <a:spcPct val="0"/>
            </a:spcBef>
            <a:spcAft>
              <a:spcPct val="15000"/>
            </a:spcAft>
            <a:buChar char="•"/>
          </a:pPr>
          <a:r>
            <a:rPr lang="en-US" sz="2000" b="1" u="sng" kern="1200" dirty="0">
              <a:solidFill>
                <a:srgbClr val="003399"/>
              </a:solidFill>
            </a:rPr>
            <a:t>All Applicants</a:t>
          </a:r>
        </a:p>
        <a:p>
          <a:pPr marL="233363" lvl="1" indent="-233363" algn="l" defTabSz="800100" rtl="0">
            <a:lnSpc>
              <a:spcPct val="90000"/>
            </a:lnSpc>
            <a:spcBef>
              <a:spcPct val="0"/>
            </a:spcBef>
            <a:spcAft>
              <a:spcPct val="15000"/>
            </a:spcAft>
            <a:buChar char="•"/>
          </a:pPr>
          <a:r>
            <a:rPr lang="en-US" sz="1800" b="1" kern="1200" dirty="0">
              <a:solidFill>
                <a:srgbClr val="003399"/>
              </a:solidFill>
            </a:rPr>
            <a:t>Passing score on all required certification exams</a:t>
          </a:r>
        </a:p>
        <a:p>
          <a:pPr marL="233363" lvl="1" indent="-233363" algn="l" defTabSz="800100" rtl="0">
            <a:lnSpc>
              <a:spcPct val="90000"/>
            </a:lnSpc>
            <a:spcBef>
              <a:spcPct val="0"/>
            </a:spcBef>
            <a:spcAft>
              <a:spcPct val="15000"/>
            </a:spcAft>
            <a:buChar char="•"/>
          </a:pPr>
          <a:r>
            <a:rPr lang="en-US" sz="1800" b="1" kern="1200" dirty="0">
              <a:solidFill>
                <a:srgbClr val="003399"/>
              </a:solidFill>
            </a:rPr>
            <a:t>Graduation from an academic program that meets eligibility requirements</a:t>
          </a:r>
        </a:p>
        <a:p>
          <a:pPr marL="233363" lvl="1" indent="-233363" algn="l" defTabSz="800100" rtl="0">
            <a:lnSpc>
              <a:spcPct val="90000"/>
            </a:lnSpc>
            <a:spcBef>
              <a:spcPct val="0"/>
            </a:spcBef>
            <a:spcAft>
              <a:spcPct val="15000"/>
            </a:spcAft>
            <a:buChar char="•"/>
          </a:pPr>
          <a:r>
            <a:rPr lang="en-US" sz="1800" b="1" kern="1200" dirty="0">
              <a:solidFill>
                <a:srgbClr val="003399"/>
              </a:solidFill>
            </a:rPr>
            <a:t>Graduation transcript on file with the NCCAOM</a:t>
          </a:r>
        </a:p>
        <a:p>
          <a:pPr marL="233363" lvl="1" indent="-233363" algn="l" defTabSz="800100" rtl="0">
            <a:lnSpc>
              <a:spcPct val="90000"/>
            </a:lnSpc>
            <a:spcBef>
              <a:spcPct val="0"/>
            </a:spcBef>
            <a:spcAft>
              <a:spcPct val="15000"/>
            </a:spcAft>
            <a:buChar char="•"/>
          </a:pPr>
          <a:r>
            <a:rPr lang="en-US" sz="1800" b="1" kern="1200" dirty="0">
              <a:solidFill>
                <a:srgbClr val="003399"/>
              </a:solidFill>
            </a:rPr>
            <a:t>CNT Verification on file with the NCCAOM</a:t>
          </a:r>
        </a:p>
      </dsp:txBody>
      <dsp:txXfrm>
        <a:off x="4204122" y="1090577"/>
        <a:ext cx="3972717" cy="3729028"/>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3067374" cy="468474"/>
          </a:xfrm>
          <a:prstGeom prst="rect">
            <a:avLst/>
          </a:prstGeom>
        </p:spPr>
        <p:txBody>
          <a:bodyPr vert="horz" lIns="92154" tIns="46079" rIns="92154" bIns="46079" rtlCol="0"/>
          <a:lstStyle>
            <a:lvl1pPr algn="l">
              <a:defRPr sz="1200"/>
            </a:lvl1pPr>
          </a:lstStyle>
          <a:p>
            <a:endParaRPr lang="en-US" dirty="0"/>
          </a:p>
        </p:txBody>
      </p:sp>
      <p:sp>
        <p:nvSpPr>
          <p:cNvPr id="3" name="Date Placeholder 2"/>
          <p:cNvSpPr>
            <a:spLocks noGrp="1"/>
          </p:cNvSpPr>
          <p:nvPr>
            <p:ph type="dt" sz="quarter" idx="1"/>
          </p:nvPr>
        </p:nvSpPr>
        <p:spPr>
          <a:xfrm>
            <a:off x="4008103" y="0"/>
            <a:ext cx="3067374" cy="468474"/>
          </a:xfrm>
          <a:prstGeom prst="rect">
            <a:avLst/>
          </a:prstGeom>
        </p:spPr>
        <p:txBody>
          <a:bodyPr vert="horz" lIns="92154" tIns="46079" rIns="92154" bIns="46079" rtlCol="0"/>
          <a:lstStyle>
            <a:lvl1pPr algn="r">
              <a:defRPr sz="1200"/>
            </a:lvl1pPr>
          </a:lstStyle>
          <a:p>
            <a:fld id="{2736A990-DDEA-4E9F-BE99-D19F5BC9E36E}" type="datetimeFigureOut">
              <a:rPr lang="en-US" smtClean="0"/>
              <a:t>9/21/2017</a:t>
            </a:fld>
            <a:endParaRPr lang="en-US" dirty="0"/>
          </a:p>
        </p:txBody>
      </p:sp>
      <p:sp>
        <p:nvSpPr>
          <p:cNvPr id="4" name="Footer Placeholder 3"/>
          <p:cNvSpPr>
            <a:spLocks noGrp="1"/>
          </p:cNvSpPr>
          <p:nvPr>
            <p:ph type="ftr" sz="quarter" idx="2"/>
          </p:nvPr>
        </p:nvSpPr>
        <p:spPr>
          <a:xfrm>
            <a:off x="3" y="8893002"/>
            <a:ext cx="3067374" cy="468474"/>
          </a:xfrm>
          <a:prstGeom prst="rect">
            <a:avLst/>
          </a:prstGeom>
        </p:spPr>
        <p:txBody>
          <a:bodyPr vert="horz" lIns="92154" tIns="46079" rIns="92154" bIns="46079"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08103" y="8893002"/>
            <a:ext cx="3067374" cy="468474"/>
          </a:xfrm>
          <a:prstGeom prst="rect">
            <a:avLst/>
          </a:prstGeom>
        </p:spPr>
        <p:txBody>
          <a:bodyPr vert="horz" lIns="92154" tIns="46079" rIns="92154" bIns="46079" rtlCol="0" anchor="b"/>
          <a:lstStyle>
            <a:lvl1pPr algn="r">
              <a:defRPr sz="1200"/>
            </a:lvl1pPr>
          </a:lstStyle>
          <a:p>
            <a:fld id="{8351711F-EE34-4BBB-81FE-0F9105D9C3B5}" type="slidenum">
              <a:rPr lang="en-US" smtClean="0"/>
              <a:t>‹#›</a:t>
            </a:fld>
            <a:endParaRPr lang="en-US" dirty="0"/>
          </a:p>
        </p:txBody>
      </p:sp>
    </p:spTree>
    <p:extLst>
      <p:ext uri="{BB962C8B-B14F-4D97-AF65-F5344CB8AC3E}">
        <p14:creationId xmlns:p14="http://schemas.microsoft.com/office/powerpoint/2010/main" val="19024011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4690" name="Rectangle 2"/>
          <p:cNvSpPr>
            <a:spLocks noGrp="1" noChangeArrowheads="1"/>
          </p:cNvSpPr>
          <p:nvPr>
            <p:ph type="hdr" sz="quarter"/>
          </p:nvPr>
        </p:nvSpPr>
        <p:spPr bwMode="auto">
          <a:xfrm>
            <a:off x="0" y="6"/>
            <a:ext cx="3065095" cy="468479"/>
          </a:xfrm>
          <a:prstGeom prst="rect">
            <a:avLst/>
          </a:prstGeom>
          <a:noFill/>
          <a:ln>
            <a:noFill/>
          </a:ln>
          <a:effectLst/>
          <a:extLst/>
        </p:spPr>
        <p:txBody>
          <a:bodyPr vert="horz" wrap="square" lIns="92830" tIns="46413" rIns="92830" bIns="46413" numCol="1" anchor="t" anchorCtr="0" compatLnSpc="1">
            <a:prstTxWarp prst="textNoShape">
              <a:avLst/>
            </a:prstTxWarp>
          </a:bodyPr>
          <a:lstStyle>
            <a:lvl1pPr algn="l">
              <a:defRPr sz="1200">
                <a:latin typeface="Arial" pitchFamily="34" charset="0"/>
                <a:cs typeface="+mn-cs"/>
              </a:defRPr>
            </a:lvl1pPr>
          </a:lstStyle>
          <a:p>
            <a:pPr>
              <a:defRPr/>
            </a:pPr>
            <a:endParaRPr lang="en-US" dirty="0"/>
          </a:p>
        </p:txBody>
      </p:sp>
      <p:sp>
        <p:nvSpPr>
          <p:cNvPr id="114691" name="Rectangle 3"/>
          <p:cNvSpPr>
            <a:spLocks noGrp="1" noChangeArrowheads="1"/>
          </p:cNvSpPr>
          <p:nvPr>
            <p:ph type="dt" idx="1"/>
          </p:nvPr>
        </p:nvSpPr>
        <p:spPr bwMode="auto">
          <a:xfrm>
            <a:off x="4010346" y="6"/>
            <a:ext cx="3065095" cy="468479"/>
          </a:xfrm>
          <a:prstGeom prst="rect">
            <a:avLst/>
          </a:prstGeom>
          <a:noFill/>
          <a:ln>
            <a:noFill/>
          </a:ln>
          <a:effectLst/>
          <a:extLst/>
        </p:spPr>
        <p:txBody>
          <a:bodyPr vert="horz" wrap="square" lIns="92830" tIns="46413" rIns="92830" bIns="46413" numCol="1" anchor="t" anchorCtr="0" compatLnSpc="1">
            <a:prstTxWarp prst="textNoShape">
              <a:avLst/>
            </a:prstTxWarp>
          </a:bodyPr>
          <a:lstStyle>
            <a:lvl1pPr algn="r">
              <a:defRPr sz="1200">
                <a:latin typeface="Arial" pitchFamily="34" charset="0"/>
                <a:cs typeface="+mn-cs"/>
              </a:defRPr>
            </a:lvl1pPr>
          </a:lstStyle>
          <a:p>
            <a:pPr>
              <a:defRPr/>
            </a:pPr>
            <a:endParaRPr lang="en-US" dirty="0"/>
          </a:p>
        </p:txBody>
      </p:sp>
      <p:sp>
        <p:nvSpPr>
          <p:cNvPr id="76804" name="Rectangle 4"/>
          <p:cNvSpPr>
            <a:spLocks noGrp="1" noRot="1" noChangeAspect="1" noChangeArrowheads="1" noTextEdit="1"/>
          </p:cNvSpPr>
          <p:nvPr>
            <p:ph type="sldImg" idx="2"/>
          </p:nvPr>
        </p:nvSpPr>
        <p:spPr bwMode="auto">
          <a:xfrm>
            <a:off x="1198563" y="703263"/>
            <a:ext cx="4679950" cy="35099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3" name="Rectangle 5"/>
          <p:cNvSpPr>
            <a:spLocks noGrp="1" noChangeArrowheads="1"/>
          </p:cNvSpPr>
          <p:nvPr>
            <p:ph type="body" sz="quarter" idx="3"/>
          </p:nvPr>
        </p:nvSpPr>
        <p:spPr bwMode="auto">
          <a:xfrm>
            <a:off x="707708" y="4447302"/>
            <a:ext cx="5661660" cy="4213059"/>
          </a:xfrm>
          <a:prstGeom prst="rect">
            <a:avLst/>
          </a:prstGeom>
          <a:noFill/>
          <a:ln>
            <a:noFill/>
          </a:ln>
          <a:effectLst/>
          <a:extLst/>
        </p:spPr>
        <p:txBody>
          <a:bodyPr vert="horz" wrap="square" lIns="92830" tIns="46413" rIns="92830" bIns="46413"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4694" name="Rectangle 6"/>
          <p:cNvSpPr>
            <a:spLocks noGrp="1" noChangeArrowheads="1"/>
          </p:cNvSpPr>
          <p:nvPr>
            <p:ph type="ftr" sz="quarter" idx="4"/>
          </p:nvPr>
        </p:nvSpPr>
        <p:spPr bwMode="auto">
          <a:xfrm>
            <a:off x="0" y="8892974"/>
            <a:ext cx="3065095" cy="468479"/>
          </a:xfrm>
          <a:prstGeom prst="rect">
            <a:avLst/>
          </a:prstGeom>
          <a:noFill/>
          <a:ln>
            <a:noFill/>
          </a:ln>
          <a:effectLst/>
          <a:extLst/>
        </p:spPr>
        <p:txBody>
          <a:bodyPr vert="horz" wrap="square" lIns="92830" tIns="46413" rIns="92830" bIns="46413" numCol="1" anchor="b" anchorCtr="0" compatLnSpc="1">
            <a:prstTxWarp prst="textNoShape">
              <a:avLst/>
            </a:prstTxWarp>
          </a:bodyPr>
          <a:lstStyle>
            <a:lvl1pPr algn="l">
              <a:defRPr sz="1200">
                <a:latin typeface="Arial" pitchFamily="34" charset="0"/>
                <a:cs typeface="+mn-cs"/>
              </a:defRPr>
            </a:lvl1pPr>
          </a:lstStyle>
          <a:p>
            <a:pPr>
              <a:defRPr/>
            </a:pPr>
            <a:endParaRPr lang="en-US" dirty="0"/>
          </a:p>
        </p:txBody>
      </p:sp>
      <p:sp>
        <p:nvSpPr>
          <p:cNvPr id="114695" name="Rectangle 7"/>
          <p:cNvSpPr>
            <a:spLocks noGrp="1" noChangeArrowheads="1"/>
          </p:cNvSpPr>
          <p:nvPr>
            <p:ph type="sldNum" sz="quarter" idx="5"/>
          </p:nvPr>
        </p:nvSpPr>
        <p:spPr bwMode="auto">
          <a:xfrm>
            <a:off x="4010346" y="8892974"/>
            <a:ext cx="3065095" cy="468479"/>
          </a:xfrm>
          <a:prstGeom prst="rect">
            <a:avLst/>
          </a:prstGeom>
          <a:noFill/>
          <a:ln>
            <a:noFill/>
          </a:ln>
          <a:effectLst/>
          <a:extLst/>
        </p:spPr>
        <p:txBody>
          <a:bodyPr vert="horz" wrap="square" lIns="92830" tIns="46413" rIns="92830" bIns="46413" numCol="1" anchor="b" anchorCtr="0" compatLnSpc="1">
            <a:prstTxWarp prst="textNoShape">
              <a:avLst/>
            </a:prstTxWarp>
          </a:bodyPr>
          <a:lstStyle>
            <a:lvl1pPr algn="r">
              <a:defRPr sz="1200">
                <a:latin typeface="Arial" pitchFamily="34" charset="0"/>
                <a:cs typeface="+mn-cs"/>
              </a:defRPr>
            </a:lvl1pPr>
          </a:lstStyle>
          <a:p>
            <a:pPr>
              <a:defRPr/>
            </a:pPr>
            <a:fld id="{EAB9C675-6B48-40E0-80F6-95EBF3EBA43F}" type="slidenum">
              <a:rPr lang="en-US"/>
              <a:pPr>
                <a:defRPr/>
              </a:pPr>
              <a:t>‹#›</a:t>
            </a:fld>
            <a:endParaRPr lang="en-US" dirty="0"/>
          </a:p>
        </p:txBody>
      </p:sp>
    </p:spTree>
    <p:extLst>
      <p:ext uri="{BB962C8B-B14F-4D97-AF65-F5344CB8AC3E}">
        <p14:creationId xmlns:p14="http://schemas.microsoft.com/office/powerpoint/2010/main" val="417213914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ln>
            <a:miter lim="800000"/>
            <a:headEnd/>
            <a:tailEnd/>
          </a:ln>
        </p:spPr>
        <p:txBody>
          <a:bodyPr/>
          <a:lstStyle/>
          <a:p>
            <a:pPr>
              <a:defRPr/>
            </a:pPr>
            <a:fld id="{0A4BC143-EFCB-4A93-83E4-3676E637A54F}" type="slidenum">
              <a:rPr lang="en-US" smtClean="0">
                <a:latin typeface="Arial" charset="0"/>
              </a:rPr>
              <a:pPr>
                <a:defRPr/>
              </a:pPr>
              <a:t>2</a:t>
            </a:fld>
            <a:endParaRPr lang="en-US" dirty="0">
              <a:latin typeface="Arial" charset="0"/>
            </a:endParaRPr>
          </a:p>
        </p:txBody>
      </p:sp>
      <p:sp>
        <p:nvSpPr>
          <p:cNvPr id="78851" name="Rectangle 7"/>
          <p:cNvSpPr txBox="1">
            <a:spLocks noGrp="1" noChangeArrowheads="1"/>
          </p:cNvSpPr>
          <p:nvPr/>
        </p:nvSpPr>
        <p:spPr bwMode="auto">
          <a:xfrm>
            <a:off x="4010346" y="8892974"/>
            <a:ext cx="3065095" cy="468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630" tIns="47316" rIns="94630" bIns="47316" anchor="b"/>
          <a:lstStyle>
            <a:lvl1pPr defTabSz="931863" eaLnBrk="0" hangingPunct="0">
              <a:defRPr>
                <a:solidFill>
                  <a:schemeClr val="tx1"/>
                </a:solidFill>
                <a:latin typeface="Arial" charset="0"/>
                <a:cs typeface="Arial" charset="0"/>
              </a:defRPr>
            </a:lvl1pPr>
            <a:lvl2pPr marL="742950" indent="-285750" defTabSz="931863" eaLnBrk="0" hangingPunct="0">
              <a:defRPr>
                <a:solidFill>
                  <a:schemeClr val="tx1"/>
                </a:solidFill>
                <a:latin typeface="Arial" charset="0"/>
                <a:cs typeface="Arial" charset="0"/>
              </a:defRPr>
            </a:lvl2pPr>
            <a:lvl3pPr marL="1143000" indent="-228600" defTabSz="931863" eaLnBrk="0" hangingPunct="0">
              <a:defRPr>
                <a:solidFill>
                  <a:schemeClr val="tx1"/>
                </a:solidFill>
                <a:latin typeface="Arial" charset="0"/>
                <a:cs typeface="Arial" charset="0"/>
              </a:defRPr>
            </a:lvl3pPr>
            <a:lvl4pPr marL="1600200" indent="-228600" defTabSz="931863" eaLnBrk="0" hangingPunct="0">
              <a:defRPr>
                <a:solidFill>
                  <a:schemeClr val="tx1"/>
                </a:solidFill>
                <a:latin typeface="Arial" charset="0"/>
                <a:cs typeface="Arial" charset="0"/>
              </a:defRPr>
            </a:lvl4pPr>
            <a:lvl5pPr marL="2057400" indent="-228600" defTabSz="931863" eaLnBrk="0" hangingPunct="0">
              <a:defRPr>
                <a:solidFill>
                  <a:schemeClr val="tx1"/>
                </a:solidFill>
                <a:latin typeface="Arial" charset="0"/>
                <a:cs typeface="Arial" charset="0"/>
              </a:defRPr>
            </a:lvl5pPr>
            <a:lvl6pPr marL="2514600" indent="-228600" defTabSz="931863" eaLnBrk="0" fontAlgn="base" hangingPunct="0">
              <a:spcBef>
                <a:spcPct val="0"/>
              </a:spcBef>
              <a:spcAft>
                <a:spcPct val="0"/>
              </a:spcAft>
              <a:defRPr>
                <a:solidFill>
                  <a:schemeClr val="tx1"/>
                </a:solidFill>
                <a:latin typeface="Arial" charset="0"/>
                <a:cs typeface="Arial" charset="0"/>
              </a:defRPr>
            </a:lvl6pPr>
            <a:lvl7pPr marL="2971800" indent="-228600" defTabSz="931863" eaLnBrk="0" fontAlgn="base" hangingPunct="0">
              <a:spcBef>
                <a:spcPct val="0"/>
              </a:spcBef>
              <a:spcAft>
                <a:spcPct val="0"/>
              </a:spcAft>
              <a:defRPr>
                <a:solidFill>
                  <a:schemeClr val="tx1"/>
                </a:solidFill>
                <a:latin typeface="Arial" charset="0"/>
                <a:cs typeface="Arial" charset="0"/>
              </a:defRPr>
            </a:lvl7pPr>
            <a:lvl8pPr marL="3429000" indent="-228600" defTabSz="931863" eaLnBrk="0" fontAlgn="base" hangingPunct="0">
              <a:spcBef>
                <a:spcPct val="0"/>
              </a:spcBef>
              <a:spcAft>
                <a:spcPct val="0"/>
              </a:spcAft>
              <a:defRPr>
                <a:solidFill>
                  <a:schemeClr val="tx1"/>
                </a:solidFill>
                <a:latin typeface="Arial" charset="0"/>
                <a:cs typeface="Arial" charset="0"/>
              </a:defRPr>
            </a:lvl8pPr>
            <a:lvl9pPr marL="3886200" indent="-228600" defTabSz="931863" eaLnBrk="0" fontAlgn="base" hangingPunct="0">
              <a:spcBef>
                <a:spcPct val="0"/>
              </a:spcBef>
              <a:spcAft>
                <a:spcPct val="0"/>
              </a:spcAft>
              <a:defRPr>
                <a:solidFill>
                  <a:schemeClr val="tx1"/>
                </a:solidFill>
                <a:latin typeface="Arial" charset="0"/>
                <a:cs typeface="Arial" charset="0"/>
              </a:defRPr>
            </a:lvl9pPr>
          </a:lstStyle>
          <a:p>
            <a:pPr algn="r" eaLnBrk="1" hangingPunct="1"/>
            <a:fld id="{3F42B70F-8370-4BF1-ADC6-C18CF4B1D840}" type="slidenum">
              <a:rPr lang="en-US" sz="1200">
                <a:latin typeface="Times New Roman" pitchFamily="18" charset="0"/>
              </a:rPr>
              <a:pPr algn="r" eaLnBrk="1" hangingPunct="1"/>
              <a:t>2</a:t>
            </a:fld>
            <a:endParaRPr lang="en-US" sz="1200" dirty="0">
              <a:latin typeface="Times New Roman" pitchFamily="18" charset="0"/>
            </a:endParaRPr>
          </a:p>
        </p:txBody>
      </p:sp>
      <p:sp>
        <p:nvSpPr>
          <p:cNvPr id="78852" name="Rectangle 2"/>
          <p:cNvSpPr>
            <a:spLocks noGrp="1" noRot="1" noChangeAspect="1" noChangeArrowheads="1" noTextEdit="1"/>
          </p:cNvSpPr>
          <p:nvPr>
            <p:ph type="sldImg"/>
          </p:nvPr>
        </p:nvSpPr>
        <p:spPr>
          <a:ln/>
        </p:spPr>
      </p:sp>
      <p:sp>
        <p:nvSpPr>
          <p:cNvPr id="7885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630" tIns="47316" rIns="94630" bIns="47316"/>
          <a:lstStyle/>
          <a:p>
            <a:r>
              <a:rPr lang="en-US" b="1" dirty="0"/>
              <a:t>Testing Excellence</a:t>
            </a:r>
          </a:p>
          <a:p>
            <a:r>
              <a:rPr lang="en-US" dirty="0"/>
              <a:t>Our organizational mission drives us to produce valid and reliable measurements of competence in AOM practitioners who seek certification from us.</a:t>
            </a:r>
          </a:p>
          <a:p>
            <a:r>
              <a:rPr lang="en-US" b="1" dirty="0"/>
              <a:t>Service</a:t>
            </a:r>
          </a:p>
          <a:p>
            <a:r>
              <a:rPr lang="en-US" dirty="0"/>
              <a:t>Public Protection: We are committed to safeguarding the public from practitioners who have not demonstrated their competence.</a:t>
            </a:r>
          </a:p>
          <a:p>
            <a:r>
              <a:rPr lang="en-US" dirty="0"/>
              <a:t>Public Benefit: We are committed to making available to the public reliable information that will help them to enjoy the benefits of health services from competent AOM practitioners.</a:t>
            </a:r>
          </a:p>
          <a:p>
            <a:r>
              <a:rPr lang="en-US" dirty="0"/>
              <a:t>AOM Practitioners (Diplomates): We are committed to improving the reputation for excellence of AOM practitioners who have demonstrated competence through our certification processes.</a:t>
            </a:r>
          </a:p>
          <a:p>
            <a:r>
              <a:rPr lang="en-US" b="1" dirty="0"/>
              <a:t>Integrity</a:t>
            </a:r>
          </a:p>
          <a:p>
            <a:r>
              <a:rPr lang="en-US" dirty="0"/>
              <a:t>We are committed to upholding basic societal norms of truthfulness and honesty in all our organizational words and deeds.</a:t>
            </a:r>
          </a:p>
          <a:p>
            <a:r>
              <a:rPr lang="en-US" b="1" dirty="0"/>
              <a:t>Trust</a:t>
            </a:r>
          </a:p>
          <a:p>
            <a:r>
              <a:rPr lang="en-US" dirty="0"/>
              <a:t>We are committed to promoting an organizational environment that allows those who work for NCCAOM to rely on one another to accomplish the tasks required by our mission. We maintain the same commitment in our joint activities with other organizations with whom we collaborate for the betterment of the AOM community.</a:t>
            </a:r>
          </a:p>
          <a:p>
            <a:r>
              <a:rPr lang="en-US" b="1" dirty="0"/>
              <a:t>Leadership</a:t>
            </a:r>
          </a:p>
          <a:p>
            <a:r>
              <a:rPr lang="en-US" dirty="0"/>
              <a:t>We are committed to acting responsibly to advance the interests of the AOM community through our certification process. We understand our leadership to be inseparable from our mission of service to the public and to the AOM community.</a:t>
            </a:r>
          </a:p>
          <a:p>
            <a:r>
              <a:rPr lang="en-US" b="1" dirty="0"/>
              <a:t>Community</a:t>
            </a:r>
          </a:p>
          <a:p>
            <a:r>
              <a:rPr lang="en-US" dirty="0"/>
              <a:t>Volunteerism: We are committed to engaging AOM practitioners in the activities necessary to keep our certification exams and processes relevant to the state of the art of AOM.</a:t>
            </a:r>
          </a:p>
          <a:p>
            <a:r>
              <a:rPr lang="en-US" dirty="0"/>
              <a:t>Support: We are committed to being a responsible corporate member of the larger community in which we live.</a:t>
            </a:r>
          </a:p>
          <a:p>
            <a:pPr eaLnBrk="1" hangingPunct="1"/>
            <a:endParaRPr lang="en-US" dirty="0">
              <a:latin typeface="Arial" charset="0"/>
            </a:endParaRPr>
          </a:p>
        </p:txBody>
      </p:sp>
    </p:spTree>
    <p:extLst>
      <p:ext uri="{BB962C8B-B14F-4D97-AF65-F5344CB8AC3E}">
        <p14:creationId xmlns:p14="http://schemas.microsoft.com/office/powerpoint/2010/main" val="29096275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C8E6856-50C0-4E1C-8795-16034F35E31D}" type="slidenum">
              <a:rPr lang="en-US" smtClean="0"/>
              <a:pPr>
                <a:defRPr/>
              </a:pPr>
              <a:t>16</a:t>
            </a:fld>
            <a:endParaRPr lang="en-US"/>
          </a:p>
        </p:txBody>
      </p:sp>
    </p:spTree>
    <p:extLst>
      <p:ext uri="{BB962C8B-B14F-4D97-AF65-F5344CB8AC3E}">
        <p14:creationId xmlns:p14="http://schemas.microsoft.com/office/powerpoint/2010/main" val="15755930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ln>
            <a:miter lim="800000"/>
            <a:headEnd/>
            <a:tailEnd/>
          </a:ln>
        </p:spPr>
        <p:txBody>
          <a:bodyPr/>
          <a:lstStyle/>
          <a:p>
            <a:pPr>
              <a:defRPr/>
            </a:pPr>
            <a:fld id="{4CEF3BB4-2432-4325-9CA5-9975AA47E715}" type="slidenum">
              <a:rPr lang="en-US" smtClean="0">
                <a:latin typeface="Arial" charset="0"/>
              </a:rPr>
              <a:pPr>
                <a:defRPr/>
              </a:pPr>
              <a:t>17</a:t>
            </a:fld>
            <a:endParaRPr lang="en-US" dirty="0">
              <a:latin typeface="Arial" charset="0"/>
            </a:endParaRPr>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latin typeface="Arial" charset="0"/>
              </a:rPr>
              <a:t>25 states require NCCAOM certification.</a:t>
            </a:r>
            <a:r>
              <a:rPr lang="en-US" baseline="0" dirty="0">
                <a:latin typeface="Arial" charset="0"/>
              </a:rPr>
              <a:t> </a:t>
            </a:r>
            <a:endParaRPr lang="en-US" dirty="0">
              <a:latin typeface="Arial" charset="0"/>
            </a:endParaRPr>
          </a:p>
        </p:txBody>
      </p:sp>
    </p:spTree>
    <p:extLst>
      <p:ext uri="{BB962C8B-B14F-4D97-AF65-F5344CB8AC3E}">
        <p14:creationId xmlns:p14="http://schemas.microsoft.com/office/powerpoint/2010/main" val="7885511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AB9C675-6B48-40E0-80F6-95EBF3EBA43F}" type="slidenum">
              <a:rPr lang="en-US" smtClean="0"/>
              <a:pPr>
                <a:defRPr/>
              </a:pPr>
              <a:t>18</a:t>
            </a:fld>
            <a:endParaRPr lang="en-US" dirty="0"/>
          </a:p>
        </p:txBody>
      </p:sp>
    </p:spTree>
    <p:extLst>
      <p:ext uri="{BB962C8B-B14F-4D97-AF65-F5344CB8AC3E}">
        <p14:creationId xmlns:p14="http://schemas.microsoft.com/office/powerpoint/2010/main" val="15589910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1591">
              <a:defRPr/>
            </a:pPr>
            <a:r>
              <a:rPr lang="en-US" b="1" baseline="0" dirty="0"/>
              <a:t>Sheila Starts Presentation Here:</a:t>
            </a:r>
          </a:p>
          <a:p>
            <a:pPr defTabSz="921591">
              <a:defRPr/>
            </a:pPr>
            <a:endParaRPr lang="en-US" baseline="0" dirty="0"/>
          </a:p>
          <a:p>
            <a:pPr defTabSz="921591">
              <a:defRPr/>
            </a:pPr>
            <a:r>
              <a:rPr lang="en-US" baseline="0" dirty="0"/>
              <a:t>If we go too fast through these slides, please note that Certification Services staff are on hand and happy to answer questions at the end of the presentation or by email at info@thenccaom.org. </a:t>
            </a:r>
          </a:p>
          <a:p>
            <a:pPr defTabSz="921591">
              <a:defRPr/>
            </a:pPr>
            <a:endParaRPr lang="en-US" baseline="0" dirty="0">
              <a:latin typeface="Arial" charset="0"/>
            </a:endParaRPr>
          </a:p>
        </p:txBody>
      </p:sp>
      <p:sp>
        <p:nvSpPr>
          <p:cNvPr id="4" name="Slide Number Placeholder 3"/>
          <p:cNvSpPr>
            <a:spLocks noGrp="1"/>
          </p:cNvSpPr>
          <p:nvPr>
            <p:ph type="sldNum" sz="quarter" idx="10"/>
          </p:nvPr>
        </p:nvSpPr>
        <p:spPr/>
        <p:txBody>
          <a:bodyPr/>
          <a:lstStyle/>
          <a:p>
            <a:pPr>
              <a:defRPr/>
            </a:pPr>
            <a:fld id="{EAB9C675-6B48-40E0-80F6-95EBF3EBA43F}" type="slidenum">
              <a:rPr lang="en-US" smtClean="0"/>
              <a:pPr>
                <a:defRPr/>
              </a:pPr>
              <a:t>19</a:t>
            </a:fld>
            <a:endParaRPr lang="en-US" dirty="0"/>
          </a:p>
        </p:txBody>
      </p:sp>
    </p:spTree>
    <p:extLst>
      <p:ext uri="{BB962C8B-B14F-4D97-AF65-F5344CB8AC3E}">
        <p14:creationId xmlns:p14="http://schemas.microsoft.com/office/powerpoint/2010/main" val="41172456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8A54ABD-15F9-4C26-97B3-63088F576583}" type="slidenum">
              <a:rPr lang="en-US" altLang="en-US"/>
              <a:pPr/>
              <a:t>20</a:t>
            </a:fld>
            <a:endParaRPr lang="en-US" altLang="en-US"/>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6435480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Rot="1" noChangeAspect="1" noChangeArrowheads="1" noTextEdit="1"/>
          </p:cNvSpPr>
          <p:nvPr>
            <p:ph type="sldImg"/>
          </p:nvPr>
        </p:nvSpPr>
        <p:spPr>
          <a:ln/>
        </p:spPr>
      </p:sp>
      <p:sp>
        <p:nvSpPr>
          <p:cNvPr id="16077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2"/>
            <a:r>
              <a:rPr lang="en-US" sz="1300" dirty="0">
                <a:latin typeface="Arial" charset="0"/>
              </a:rPr>
              <a:t>The next slice refers to the difference between eligibility to test and certification requirements. </a:t>
            </a:r>
          </a:p>
          <a:p>
            <a:pPr lvl="2"/>
            <a:endParaRPr lang="en-US" sz="1300" dirty="0">
              <a:latin typeface="Arial" charset="0"/>
            </a:endParaRPr>
          </a:p>
          <a:p>
            <a:pPr marL="1276914" lvl="2" indent="-348249">
              <a:buFont typeface="+mj-lt"/>
              <a:buAutoNum type="arabicPeriod"/>
            </a:pPr>
            <a:r>
              <a:rPr lang="en-US" sz="1300" dirty="0">
                <a:latin typeface="Arial" charset="0"/>
              </a:rPr>
              <a:t>U.S. student, your school must submit either a pre-graduation or graduation transcript directly to the NCCAOM.</a:t>
            </a:r>
          </a:p>
          <a:p>
            <a:pPr marL="1674185" lvl="3" indent="-288060">
              <a:buFont typeface="Arial" pitchFamily="34" charset="0"/>
              <a:buChar char="•"/>
            </a:pPr>
            <a:r>
              <a:rPr lang="en-US" sz="1300" dirty="0">
                <a:latin typeface="Arial" charset="0"/>
              </a:rPr>
              <a:t>During pre-graduation, your school determines which exams are approved for you to take.</a:t>
            </a:r>
          </a:p>
          <a:p>
            <a:pPr marL="1674185" lvl="3" indent="-288060">
              <a:buFont typeface="Arial" pitchFamily="34" charset="0"/>
              <a:buChar char="•"/>
            </a:pPr>
            <a:r>
              <a:rPr lang="en-US" sz="1300" dirty="0">
                <a:latin typeface="Arial" charset="0"/>
              </a:rPr>
              <a:t>Once a student graduates…and applies for NCCAOM certification.. exam modules are approved by the NCCAOM after receipt of the graduation transcript.</a:t>
            </a:r>
          </a:p>
          <a:p>
            <a:pPr marL="1209853" lvl="2" indent="-288060">
              <a:buFont typeface="Arial" pitchFamily="34" charset="0"/>
              <a:buChar char="•"/>
            </a:pPr>
            <a:endParaRPr lang="en-US" sz="1300" b="1" dirty="0">
              <a:latin typeface="Arial" charset="0"/>
            </a:endParaRPr>
          </a:p>
          <a:p>
            <a:pPr marL="1270042" lvl="2" indent="-348249">
              <a:buFont typeface="+mj-lt"/>
              <a:buAutoNum type="arabicPeriod"/>
            </a:pPr>
            <a:r>
              <a:rPr lang="en-US" sz="1300" dirty="0">
                <a:latin typeface="Arial" charset="0"/>
              </a:rPr>
              <a:t>International </a:t>
            </a:r>
          </a:p>
          <a:p>
            <a:pPr marL="1734375" lvl="3" indent="-348249">
              <a:buFont typeface="Arial" pitchFamily="34" charset="0"/>
              <a:buChar char="•"/>
            </a:pPr>
            <a:r>
              <a:rPr lang="en-US" sz="1300" dirty="0">
                <a:latin typeface="Arial" charset="0"/>
              </a:rPr>
              <a:t>First complete a foreign education review </a:t>
            </a:r>
          </a:p>
          <a:p>
            <a:pPr marL="1734375" lvl="3" indent="-348249">
              <a:buFont typeface="Arial" pitchFamily="34" charset="0"/>
              <a:buChar char="•"/>
            </a:pPr>
            <a:r>
              <a:rPr lang="en-US" sz="1300" dirty="0">
                <a:latin typeface="Arial" charset="0"/>
              </a:rPr>
              <a:t>Read Route 2: Formal Education for International Applicants for information on all eligibility requirements.</a:t>
            </a:r>
          </a:p>
          <a:p>
            <a:pPr marL="805710" lvl="1" indent="-348249">
              <a:buFont typeface="Arial" pitchFamily="34" charset="0"/>
              <a:buChar char="•"/>
            </a:pPr>
            <a:endParaRPr lang="en-US" sz="1300" dirty="0">
              <a:latin typeface="Arial" charset="0"/>
            </a:endParaRPr>
          </a:p>
          <a:p>
            <a:pPr marL="805710" lvl="1" indent="-348249">
              <a:buFont typeface="Arial" pitchFamily="34" charset="0"/>
              <a:buChar char="•"/>
            </a:pPr>
            <a:r>
              <a:rPr lang="en-US" sz="1300" dirty="0">
                <a:latin typeface="Arial" charset="0"/>
              </a:rPr>
              <a:t>Certification Requirements – read slide</a:t>
            </a:r>
          </a:p>
          <a:p>
            <a:pPr marL="805710" lvl="1" indent="-348249">
              <a:buFont typeface="Arial" pitchFamily="34" charset="0"/>
              <a:buChar char="•"/>
            </a:pPr>
            <a:r>
              <a:rPr lang="en-US" sz="1300" dirty="0">
                <a:latin typeface="Arial" charset="0"/>
              </a:rPr>
              <a:t>Complete CNT before taking BIOM</a:t>
            </a:r>
          </a:p>
          <a:p>
            <a:pPr marL="805710" lvl="1" indent="-348249">
              <a:buFont typeface="Arial" pitchFamily="34" charset="0"/>
              <a:buChar char="•"/>
            </a:pPr>
            <a:r>
              <a:rPr lang="en-US" sz="1300" dirty="0">
                <a:latin typeface="Arial" charset="0"/>
              </a:rPr>
              <a:t>CNT from CCAOM full-day in-person</a:t>
            </a:r>
          </a:p>
          <a:p>
            <a:pPr marL="805710" lvl="1" indent="-348249">
              <a:buFont typeface="Arial" pitchFamily="34" charset="0"/>
              <a:buChar char="•"/>
            </a:pPr>
            <a:r>
              <a:rPr lang="en-US" sz="1300" dirty="0">
                <a:latin typeface="Arial" charset="0"/>
              </a:rPr>
              <a:t>Valid 6 years</a:t>
            </a:r>
          </a:p>
          <a:p>
            <a:pPr marL="805710" lvl="1" indent="-348249">
              <a:buFont typeface="Arial" pitchFamily="34" charset="0"/>
              <a:buChar char="•"/>
            </a:pPr>
            <a:r>
              <a:rPr lang="en-US" sz="1300" dirty="0">
                <a:latin typeface="Arial" charset="0"/>
              </a:rPr>
              <a:t>English language proficiency – 2015</a:t>
            </a:r>
          </a:p>
          <a:p>
            <a:pPr marL="1270042" lvl="2" indent="-348249">
              <a:buFont typeface="Arial" pitchFamily="34" charset="0"/>
              <a:buChar char="•"/>
            </a:pPr>
            <a:r>
              <a:rPr lang="en-US" sz="1300" dirty="0">
                <a:latin typeface="Arial" charset="0"/>
              </a:rPr>
              <a:t>Stakeholder input</a:t>
            </a:r>
          </a:p>
          <a:p>
            <a:pPr marL="805710" lvl="1" indent="-348249">
              <a:buFont typeface="Arial" pitchFamily="34" charset="0"/>
              <a:buChar char="•"/>
            </a:pPr>
            <a:endParaRPr lang="en-US" sz="1300" dirty="0">
              <a:latin typeface="Arial" charset="0"/>
            </a:endParaRPr>
          </a:p>
          <a:p>
            <a:pPr lvl="2"/>
            <a:endParaRPr lang="en-US" sz="1300" dirty="0">
              <a:latin typeface="Arial" charset="0"/>
            </a:endParaRPr>
          </a:p>
          <a:p>
            <a:pPr lvl="2"/>
            <a:endParaRPr lang="en-US" sz="1300" dirty="0">
              <a:latin typeface="Arial" charset="0"/>
            </a:endParaRPr>
          </a:p>
          <a:p>
            <a:pPr lvl="2"/>
            <a:endParaRPr lang="en-US" sz="1300" dirty="0">
              <a:latin typeface="Arial" charset="0"/>
            </a:endParaRPr>
          </a:p>
        </p:txBody>
      </p:sp>
    </p:spTree>
    <p:extLst>
      <p:ext uri="{BB962C8B-B14F-4D97-AF65-F5344CB8AC3E}">
        <p14:creationId xmlns:p14="http://schemas.microsoft.com/office/powerpoint/2010/main" val="11314698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ln>
            <a:miter lim="800000"/>
            <a:headEnd/>
            <a:tailEnd/>
          </a:ln>
        </p:spPr>
        <p:txBody>
          <a:bodyPr/>
          <a:lstStyle/>
          <a:p>
            <a:pPr>
              <a:defRPr/>
            </a:pPr>
            <a:fld id="{37872BE3-191B-45FF-933B-7A86F918E22A}" type="slidenum">
              <a:rPr lang="en-US" smtClean="0">
                <a:latin typeface="Arial" charset="0"/>
              </a:rPr>
              <a:pPr>
                <a:defRPr/>
              </a:pPr>
              <a:t>22</a:t>
            </a:fld>
            <a:endParaRPr lang="en-US">
              <a:latin typeface="Arial" charset="0"/>
            </a:endParaRPr>
          </a:p>
        </p:txBody>
      </p:sp>
      <p:sp>
        <p:nvSpPr>
          <p:cNvPr id="32770" name="Rectangle 7"/>
          <p:cNvSpPr txBox="1">
            <a:spLocks noGrp="1" noChangeArrowheads="1"/>
          </p:cNvSpPr>
          <p:nvPr/>
        </p:nvSpPr>
        <p:spPr bwMode="auto">
          <a:xfrm>
            <a:off x="4008942" y="8893152"/>
            <a:ext cx="3066517" cy="468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668" tIns="47334" rIns="94668" bIns="47334" anchor="b"/>
          <a:lstStyle>
            <a:lvl1pPr defTabSz="931863">
              <a:defRPr>
                <a:solidFill>
                  <a:schemeClr val="tx1"/>
                </a:solidFill>
                <a:latin typeface="Arial" charset="0"/>
                <a:cs typeface="Arial" charset="0"/>
              </a:defRPr>
            </a:lvl1pPr>
            <a:lvl2pPr marL="742950" indent="-285750" defTabSz="931863">
              <a:defRPr>
                <a:solidFill>
                  <a:schemeClr val="tx1"/>
                </a:solidFill>
                <a:latin typeface="Arial" charset="0"/>
                <a:cs typeface="Arial" charset="0"/>
              </a:defRPr>
            </a:lvl2pPr>
            <a:lvl3pPr marL="1143000" indent="-228600" defTabSz="931863">
              <a:defRPr>
                <a:solidFill>
                  <a:schemeClr val="tx1"/>
                </a:solidFill>
                <a:latin typeface="Arial" charset="0"/>
                <a:cs typeface="Arial" charset="0"/>
              </a:defRPr>
            </a:lvl3pPr>
            <a:lvl4pPr marL="1600200" indent="-228600" defTabSz="931863">
              <a:defRPr>
                <a:solidFill>
                  <a:schemeClr val="tx1"/>
                </a:solidFill>
                <a:latin typeface="Arial" charset="0"/>
                <a:cs typeface="Arial" charset="0"/>
              </a:defRPr>
            </a:lvl4pPr>
            <a:lvl5pPr marL="2057400" indent="-228600" defTabSz="931863">
              <a:defRPr>
                <a:solidFill>
                  <a:schemeClr val="tx1"/>
                </a:solidFill>
                <a:latin typeface="Arial" charset="0"/>
                <a:cs typeface="Arial" charset="0"/>
              </a:defRPr>
            </a:lvl5pPr>
            <a:lvl6pPr marL="2514600" indent="-228600" defTabSz="931863" fontAlgn="base">
              <a:spcBef>
                <a:spcPct val="0"/>
              </a:spcBef>
              <a:spcAft>
                <a:spcPct val="0"/>
              </a:spcAft>
              <a:defRPr>
                <a:solidFill>
                  <a:schemeClr val="tx1"/>
                </a:solidFill>
                <a:latin typeface="Arial" charset="0"/>
                <a:cs typeface="Arial" charset="0"/>
              </a:defRPr>
            </a:lvl6pPr>
            <a:lvl7pPr marL="2971800" indent="-228600" defTabSz="931863" fontAlgn="base">
              <a:spcBef>
                <a:spcPct val="0"/>
              </a:spcBef>
              <a:spcAft>
                <a:spcPct val="0"/>
              </a:spcAft>
              <a:defRPr>
                <a:solidFill>
                  <a:schemeClr val="tx1"/>
                </a:solidFill>
                <a:latin typeface="Arial" charset="0"/>
                <a:cs typeface="Arial" charset="0"/>
              </a:defRPr>
            </a:lvl7pPr>
            <a:lvl8pPr marL="3429000" indent="-228600" defTabSz="931863" fontAlgn="base">
              <a:spcBef>
                <a:spcPct val="0"/>
              </a:spcBef>
              <a:spcAft>
                <a:spcPct val="0"/>
              </a:spcAft>
              <a:defRPr>
                <a:solidFill>
                  <a:schemeClr val="tx1"/>
                </a:solidFill>
                <a:latin typeface="Arial" charset="0"/>
                <a:cs typeface="Arial" charset="0"/>
              </a:defRPr>
            </a:lvl8pPr>
            <a:lvl9pPr marL="3886200" indent="-228600" defTabSz="931863" fontAlgn="base">
              <a:spcBef>
                <a:spcPct val="0"/>
              </a:spcBef>
              <a:spcAft>
                <a:spcPct val="0"/>
              </a:spcAft>
              <a:defRPr>
                <a:solidFill>
                  <a:schemeClr val="tx1"/>
                </a:solidFill>
                <a:latin typeface="Arial" charset="0"/>
                <a:cs typeface="Arial" charset="0"/>
              </a:defRPr>
            </a:lvl9pPr>
          </a:lstStyle>
          <a:p>
            <a:pPr algn="r"/>
            <a:fld id="{20E0CAF2-BF8E-463A-AA63-4FD923A8E7B1}" type="slidenum">
              <a:rPr lang="en-US" altLang="en-US" sz="1200">
                <a:latin typeface="Times New Roman" pitchFamily="18" charset="0"/>
              </a:rPr>
              <a:pPr algn="r"/>
              <a:t>22</a:t>
            </a:fld>
            <a:endParaRPr lang="en-US" altLang="en-US" sz="1200">
              <a:latin typeface="Times New Roman" pitchFamily="18" charset="0"/>
            </a:endParaRPr>
          </a:p>
        </p:txBody>
      </p:sp>
      <p:sp>
        <p:nvSpPr>
          <p:cNvPr id="32771" name="Rectangle 2"/>
          <p:cNvSpPr>
            <a:spLocks noGrp="1" noRot="1" noChangeAspect="1" noChangeArrowheads="1" noTextEdit="1"/>
          </p:cNvSpPr>
          <p:nvPr>
            <p:ph type="sldImg"/>
          </p:nvPr>
        </p:nvSpPr>
        <p:spPr>
          <a:xfrm>
            <a:off x="1198563" y="703263"/>
            <a:ext cx="4679950" cy="3509962"/>
          </a:xfrm>
          <a:ln/>
        </p:spPr>
      </p:sp>
      <p:sp>
        <p:nvSpPr>
          <p:cNvPr id="32772" name="Rectangle 3"/>
          <p:cNvSpPr>
            <a:spLocks noGrp="1" noChangeArrowheads="1"/>
          </p:cNvSpPr>
          <p:nvPr>
            <p:ph type="body" idx="1"/>
          </p:nvPr>
        </p:nvSpPr>
        <p:spPr>
          <a:xfrm>
            <a:off x="708032" y="4446576"/>
            <a:ext cx="5661013" cy="421322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668" tIns="47334" rIns="94668" bIns="47334"/>
          <a:lstStyle/>
          <a:p>
            <a:pPr eaLnBrk="1" hangingPunct="1"/>
            <a:r>
              <a:rPr lang="en-US" altLang="en-US">
                <a:solidFill>
                  <a:srgbClr val="003399"/>
                </a:solidFill>
                <a:latin typeface="Arial" charset="0"/>
              </a:rPr>
              <a:t>Taking the exams may or may not be required</a:t>
            </a:r>
          </a:p>
          <a:p>
            <a:pPr eaLnBrk="1" hangingPunct="1"/>
            <a:r>
              <a:rPr lang="en-US" altLang="en-US">
                <a:solidFill>
                  <a:srgbClr val="003399"/>
                </a:solidFill>
                <a:latin typeface="Arial" charset="0"/>
              </a:rPr>
              <a:t>		by your state to prescribe herbs.</a:t>
            </a:r>
          </a:p>
          <a:p>
            <a:pPr eaLnBrk="1" hangingPunct="1"/>
            <a:endParaRPr lang="en-US" altLang="en-US">
              <a:solidFill>
                <a:srgbClr val="003399"/>
              </a:solidFill>
              <a:latin typeface="Arial" charset="0"/>
            </a:endParaRPr>
          </a:p>
          <a:p>
            <a:pPr eaLnBrk="1" hangingPunct="1"/>
            <a:endParaRPr lang="en-US" altLang="en-US">
              <a:latin typeface="Arial" charset="0"/>
            </a:endParaRPr>
          </a:p>
        </p:txBody>
      </p:sp>
    </p:spTree>
    <p:extLst>
      <p:ext uri="{BB962C8B-B14F-4D97-AF65-F5344CB8AC3E}">
        <p14:creationId xmlns:p14="http://schemas.microsoft.com/office/powerpoint/2010/main" val="15648096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noTextEdit="1"/>
          </p:cNvSpPr>
          <p:nvPr>
            <p:ph type="sldImg"/>
          </p:nvPr>
        </p:nvSpPr>
        <p:spPr>
          <a:ln/>
        </p:spPr>
      </p:sp>
      <p:sp>
        <p:nvSpPr>
          <p:cNvPr id="34818"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solidFill>
                <a:srgbClr val="003399"/>
              </a:solidFill>
              <a:latin typeface="Arial" charset="0"/>
            </a:endParaRPr>
          </a:p>
        </p:txBody>
      </p:sp>
      <p:sp>
        <p:nvSpPr>
          <p:cNvPr id="71684" name="Slide Number Placeholder 3"/>
          <p:cNvSpPr>
            <a:spLocks noGrp="1"/>
          </p:cNvSpPr>
          <p:nvPr>
            <p:ph type="sldNum" sz="quarter" idx="5"/>
          </p:nvPr>
        </p:nvSpPr>
        <p:spPr>
          <a:ln>
            <a:miter lim="800000"/>
            <a:headEnd/>
            <a:tailEnd/>
          </a:ln>
        </p:spPr>
        <p:txBody>
          <a:bodyPr/>
          <a:lstStyle/>
          <a:p>
            <a:pPr>
              <a:defRPr/>
            </a:pPr>
            <a:fld id="{5A262838-992A-4699-9310-7E44C3C3EF5B}" type="slidenum">
              <a:rPr lang="en-US" smtClean="0">
                <a:latin typeface="Arial" charset="0"/>
              </a:rPr>
              <a:pPr>
                <a:defRPr/>
              </a:pPr>
              <a:t>23</a:t>
            </a:fld>
            <a:endParaRPr lang="en-US">
              <a:latin typeface="Arial" charset="0"/>
            </a:endParaRPr>
          </a:p>
        </p:txBody>
      </p:sp>
    </p:spTree>
    <p:extLst>
      <p:ext uri="{BB962C8B-B14F-4D97-AF65-F5344CB8AC3E}">
        <p14:creationId xmlns:p14="http://schemas.microsoft.com/office/powerpoint/2010/main" val="15993667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lvl="1" defTabSz="921741">
              <a:defRPr/>
            </a:pPr>
            <a:r>
              <a:rPr lang="en-US" sz="1600" dirty="0">
                <a:cs typeface="Arial" pitchFamily="34" charset="0"/>
              </a:rPr>
              <a:t>Candidates must pass each of the following exams to be awarded NCCAOM Certification:</a:t>
            </a:r>
          </a:p>
          <a:p>
            <a:pPr marL="0" lvl="1" defTabSz="921741">
              <a:defRPr/>
            </a:pPr>
            <a:endParaRPr lang="en-US" sz="1600" dirty="0">
              <a:cs typeface="Arial" pitchFamily="34" charset="0"/>
            </a:endParaRPr>
          </a:p>
          <a:p>
            <a:pPr marL="464332" lvl="1" indent="-464332" defTabSz="921741">
              <a:buFont typeface="+mj-lt"/>
              <a:buAutoNum type="arabicPeriod"/>
              <a:defRPr/>
            </a:pPr>
            <a:r>
              <a:rPr lang="en-US" sz="1600" dirty="0">
                <a:cs typeface="Arial" pitchFamily="34" charset="0"/>
              </a:rPr>
              <a:t>Not a % - scaled score, weighted – Study Guides – Applicants, approved candidate, Examination Info – General, Exam Scoring</a:t>
            </a:r>
          </a:p>
          <a:p>
            <a:pPr marL="464332" lvl="1" indent="-464332" defTabSz="921741">
              <a:buFont typeface="+mj-lt"/>
              <a:buAutoNum type="arabicPeriod"/>
              <a:defRPr/>
            </a:pPr>
            <a:r>
              <a:rPr lang="en-US" sz="1600" dirty="0">
                <a:cs typeface="Arial" pitchFamily="34" charset="0"/>
              </a:rPr>
              <a:t>Notarized application – certification awarded</a:t>
            </a:r>
          </a:p>
          <a:p>
            <a:pPr marL="464332" lvl="1" indent="-464332" defTabSz="921741">
              <a:buFont typeface="+mj-lt"/>
              <a:buAutoNum type="arabicPeriod"/>
              <a:defRPr/>
            </a:pPr>
            <a:r>
              <a:rPr lang="en-US" sz="1600" dirty="0">
                <a:cs typeface="Arial" pitchFamily="34" charset="0"/>
              </a:rPr>
              <a:t>Reapply change certification</a:t>
            </a:r>
          </a:p>
          <a:p>
            <a:endParaRPr lang="en-US" sz="1600" dirty="0">
              <a:latin typeface="Arial" charset="0"/>
            </a:endParaRPr>
          </a:p>
        </p:txBody>
      </p:sp>
    </p:spTree>
    <p:extLst>
      <p:ext uri="{BB962C8B-B14F-4D97-AF65-F5344CB8AC3E}">
        <p14:creationId xmlns:p14="http://schemas.microsoft.com/office/powerpoint/2010/main" val="1322202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C8E6856-50C0-4E1C-8795-16034F35E31D}" type="slidenum">
              <a:rPr lang="en-US" smtClean="0"/>
              <a:pPr>
                <a:defRPr/>
              </a:pPr>
              <a:t>3</a:t>
            </a:fld>
            <a:endParaRPr lang="en-US"/>
          </a:p>
        </p:txBody>
      </p:sp>
    </p:spTree>
    <p:extLst>
      <p:ext uri="{BB962C8B-B14F-4D97-AF65-F5344CB8AC3E}">
        <p14:creationId xmlns:p14="http://schemas.microsoft.com/office/powerpoint/2010/main" val="42498176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mn-lt"/>
              </a:rPr>
              <a:t>In 1983 - 84, recognizing that it was essential to set standards of competence, the acupuncture profession in the United States established the National Certification Commission for Acupuncture and Oriental Medicine (NCCAOM). One of the primary reasons for setting national standards was - and is - to protect the public from unqualified practitioners. </a:t>
            </a:r>
            <a:endParaRPr lang="en-US" dirty="0"/>
          </a:p>
          <a:p>
            <a:r>
              <a:rPr lang="en-US" dirty="0">
                <a:latin typeface="+mn-lt"/>
              </a:rPr>
              <a:t>Potential harm to the public falls into two primary categories, the risk of accidental injury to internal organs and complications due to improper sterilization and clean needle technique, including the possible spread of infectious disease. </a:t>
            </a:r>
            <a:br>
              <a:rPr lang="en-US" dirty="0">
                <a:latin typeface="+mn-lt"/>
              </a:rPr>
            </a:br>
            <a:endParaRPr lang="en-US" dirty="0"/>
          </a:p>
        </p:txBody>
      </p:sp>
      <p:sp>
        <p:nvSpPr>
          <p:cNvPr id="4" name="Slide Number Placeholder 3"/>
          <p:cNvSpPr>
            <a:spLocks noGrp="1"/>
          </p:cNvSpPr>
          <p:nvPr>
            <p:ph type="sldNum" sz="quarter" idx="10"/>
          </p:nvPr>
        </p:nvSpPr>
        <p:spPr/>
        <p:txBody>
          <a:bodyPr/>
          <a:lstStyle/>
          <a:p>
            <a:fld id="{C652F1C9-FE0C-4D2C-ADC7-F0C4AA8F05E9}" type="slidenum">
              <a:rPr lang="en-US" smtClean="0"/>
              <a:t>4</a:t>
            </a:fld>
            <a:endParaRPr lang="en-US" dirty="0"/>
          </a:p>
        </p:txBody>
      </p:sp>
    </p:spTree>
    <p:extLst>
      <p:ext uri="{BB962C8B-B14F-4D97-AF65-F5344CB8AC3E}">
        <p14:creationId xmlns:p14="http://schemas.microsoft.com/office/powerpoint/2010/main" val="1717923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a:ln/>
        </p:spPr>
      </p:sp>
      <p:sp>
        <p:nvSpPr>
          <p:cNvPr id="22530"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charset="0"/>
            </a:endParaRPr>
          </a:p>
        </p:txBody>
      </p:sp>
      <p:sp>
        <p:nvSpPr>
          <p:cNvPr id="66564" name="Slide Number Placeholder 3"/>
          <p:cNvSpPr>
            <a:spLocks noGrp="1"/>
          </p:cNvSpPr>
          <p:nvPr>
            <p:ph type="sldNum" sz="quarter" idx="5"/>
          </p:nvPr>
        </p:nvSpPr>
        <p:spPr>
          <a:ln>
            <a:miter lim="800000"/>
            <a:headEnd/>
            <a:tailEnd/>
          </a:ln>
        </p:spPr>
        <p:txBody>
          <a:bodyPr/>
          <a:lstStyle/>
          <a:p>
            <a:pPr>
              <a:defRPr/>
            </a:pPr>
            <a:fld id="{A6D32857-1937-4233-9913-344F0E2169ED}" type="slidenum">
              <a:rPr lang="en-US" smtClean="0">
                <a:latin typeface="Arial" charset="0"/>
              </a:rPr>
              <a:pPr>
                <a:defRPr/>
              </a:pPr>
              <a:t>10</a:t>
            </a:fld>
            <a:endParaRPr lang="en-US">
              <a:latin typeface="Arial" charset="0"/>
            </a:endParaRPr>
          </a:p>
        </p:txBody>
      </p:sp>
    </p:spTree>
    <p:extLst>
      <p:ext uri="{BB962C8B-B14F-4D97-AF65-F5344CB8AC3E}">
        <p14:creationId xmlns:p14="http://schemas.microsoft.com/office/powerpoint/2010/main" val="32147111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2C3452-0D36-47F0-8950-49231AD5D228}" type="slidenum">
              <a:rPr lang="en-US" altLang="en-US"/>
              <a:pPr/>
              <a:t>11</a:t>
            </a:fld>
            <a:endParaRPr lang="en-US" altLang="en-US"/>
          </a:p>
        </p:txBody>
      </p:sp>
      <p:sp>
        <p:nvSpPr>
          <p:cNvPr id="704514" name="Rectangle 2"/>
          <p:cNvSpPr>
            <a:spLocks noGrp="1" noRot="1" noChangeAspect="1" noChangeArrowheads="1" noTextEdit="1"/>
          </p:cNvSpPr>
          <p:nvPr>
            <p:ph type="sldImg"/>
          </p:nvPr>
        </p:nvSpPr>
        <p:spPr>
          <a:ln/>
        </p:spPr>
      </p:sp>
      <p:sp>
        <p:nvSpPr>
          <p:cNvPr id="704515" name="Rectangle 3"/>
          <p:cNvSpPr>
            <a:spLocks noGrp="1" noChangeArrowheads="1"/>
          </p:cNvSpPr>
          <p:nvPr>
            <p:ph type="body" idx="1"/>
          </p:nvPr>
        </p:nvSpPr>
        <p:spPr/>
        <p:txBody>
          <a:bodyPr/>
          <a:lstStyle/>
          <a:p>
            <a:r>
              <a:rPr lang="en-US" altLang="en-US"/>
              <a:t>Currently there are over 60 accredited Acupuncture or Oriental Medicine programs in the U.S. </a:t>
            </a:r>
          </a:p>
          <a:p>
            <a:endParaRPr lang="en-US" altLang="en-US" b="1"/>
          </a:p>
          <a:p>
            <a:pPr lvl="1"/>
            <a:r>
              <a:rPr lang="en-US" altLang="en-US"/>
              <a:t>The majority of licensed acupuncturists also practice acupuncture </a:t>
            </a:r>
            <a:r>
              <a:rPr lang="en-US" altLang="en-US" u="sng"/>
              <a:t>and</a:t>
            </a:r>
            <a:r>
              <a:rPr lang="en-US" altLang="en-US"/>
              <a:t> herbal medicine (70%)</a:t>
            </a:r>
          </a:p>
          <a:p>
            <a:pPr lvl="1"/>
            <a:endParaRPr lang="en-US" altLang="en-US"/>
          </a:p>
          <a:p>
            <a:pPr lvl="1"/>
            <a:r>
              <a:rPr lang="en-US" altLang="en-US"/>
              <a:t>Other modalities provided by licensed acupuncturists:</a:t>
            </a:r>
          </a:p>
          <a:p>
            <a:pPr lvl="2"/>
            <a:r>
              <a:rPr lang="en-US" altLang="en-US" sz="1300">
                <a:solidFill>
                  <a:srgbClr val="000099"/>
                </a:solidFill>
              </a:rPr>
              <a:t>Bodywork Therapy </a:t>
            </a:r>
          </a:p>
          <a:p>
            <a:pPr lvl="2"/>
            <a:r>
              <a:rPr lang="en-US" altLang="en-US" sz="1300">
                <a:solidFill>
                  <a:srgbClr val="000099"/>
                </a:solidFill>
              </a:rPr>
              <a:t>Dietary Therapy </a:t>
            </a:r>
          </a:p>
          <a:p>
            <a:pPr lvl="2"/>
            <a:r>
              <a:rPr lang="en-US" altLang="en-US" sz="1300">
                <a:solidFill>
                  <a:srgbClr val="000099"/>
                </a:solidFill>
              </a:rPr>
              <a:t>Physical &amp; Mind/Body Exercises </a:t>
            </a:r>
          </a:p>
          <a:p>
            <a:pPr lvl="2"/>
            <a:r>
              <a:rPr lang="en-US" altLang="en-US" sz="1300">
                <a:solidFill>
                  <a:srgbClr val="000099"/>
                </a:solidFill>
              </a:rPr>
              <a:t>External practices, including moxibustion and cupping</a:t>
            </a:r>
          </a:p>
          <a:p>
            <a:pPr lvl="2"/>
            <a:endParaRPr lang="en-US" altLang="en-US" sz="1300"/>
          </a:p>
          <a:p>
            <a:r>
              <a:rPr lang="en-US" altLang="en-US"/>
              <a:t>Currently there are over 60 accredited Acupuncture or Oriental Medicine programs in the U.S. </a:t>
            </a:r>
          </a:p>
          <a:p>
            <a:endParaRPr lang="en-US" altLang="en-US" b="1"/>
          </a:p>
          <a:p>
            <a:pPr lvl="1"/>
            <a:r>
              <a:rPr lang="en-US" altLang="en-US"/>
              <a:t>The majority of licensed acupuncturists also practice acupuncture </a:t>
            </a:r>
            <a:r>
              <a:rPr lang="en-US" altLang="en-US" u="sng"/>
              <a:t>and</a:t>
            </a:r>
            <a:r>
              <a:rPr lang="en-US" altLang="en-US"/>
              <a:t> herbal medicine (70%)</a:t>
            </a:r>
          </a:p>
          <a:p>
            <a:pPr lvl="1"/>
            <a:endParaRPr lang="en-US" altLang="en-US"/>
          </a:p>
          <a:p>
            <a:pPr lvl="1"/>
            <a:r>
              <a:rPr lang="en-US" altLang="en-US"/>
              <a:t>Other modalities provided by licensed acupuncturists:</a:t>
            </a:r>
          </a:p>
          <a:p>
            <a:pPr lvl="2"/>
            <a:r>
              <a:rPr lang="en-US" altLang="en-US" sz="1300">
                <a:solidFill>
                  <a:srgbClr val="000099"/>
                </a:solidFill>
              </a:rPr>
              <a:t>Bodywork Therapy </a:t>
            </a:r>
          </a:p>
          <a:p>
            <a:pPr lvl="2"/>
            <a:r>
              <a:rPr lang="en-US" altLang="en-US" sz="1300">
                <a:solidFill>
                  <a:srgbClr val="000099"/>
                </a:solidFill>
              </a:rPr>
              <a:t>Dietary Therapy </a:t>
            </a:r>
          </a:p>
          <a:p>
            <a:pPr lvl="2"/>
            <a:r>
              <a:rPr lang="en-US" altLang="en-US" sz="1300">
                <a:solidFill>
                  <a:srgbClr val="000099"/>
                </a:solidFill>
              </a:rPr>
              <a:t>Physical &amp; Mind/Body Exercises </a:t>
            </a:r>
          </a:p>
          <a:p>
            <a:pPr lvl="2"/>
            <a:r>
              <a:rPr lang="en-US" altLang="en-US" sz="1300">
                <a:solidFill>
                  <a:srgbClr val="000099"/>
                </a:solidFill>
              </a:rPr>
              <a:t>External practices, including moxibustion and cupping</a:t>
            </a:r>
          </a:p>
          <a:p>
            <a:pPr lvl="2"/>
            <a:endParaRPr lang="en-US" altLang="en-US" sz="1300"/>
          </a:p>
          <a:p>
            <a:r>
              <a:rPr lang="en-US" altLang="en-US"/>
              <a:t>70% of schools that offer OM Master’s programs offer separate Acupuncture and Oriental Medicine programs while 30% offer combined OM programs</a:t>
            </a:r>
          </a:p>
        </p:txBody>
      </p:sp>
    </p:spTree>
    <p:extLst>
      <p:ext uri="{BB962C8B-B14F-4D97-AF65-F5344CB8AC3E}">
        <p14:creationId xmlns:p14="http://schemas.microsoft.com/office/powerpoint/2010/main" val="19566981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Currently there are over 60 accredited Acupuncture or Oriental Medicine programs in the U.S. </a:t>
            </a:r>
          </a:p>
          <a:p>
            <a:endParaRPr lang="en-US" b="1"/>
          </a:p>
          <a:p>
            <a:pPr lvl="1"/>
            <a:r>
              <a:rPr lang="en-US"/>
              <a:t>The majority of licensed acupuncturists also practice acupuncture </a:t>
            </a:r>
            <a:r>
              <a:rPr lang="en-US" u="sng"/>
              <a:t>and</a:t>
            </a:r>
            <a:r>
              <a:rPr lang="en-US"/>
              <a:t> herbal medicine (70%)</a:t>
            </a:r>
          </a:p>
          <a:p>
            <a:pPr lvl="1"/>
            <a:endParaRPr lang="en-US"/>
          </a:p>
          <a:p>
            <a:pPr lvl="1"/>
            <a:r>
              <a:rPr lang="en-US"/>
              <a:t>Other modalities provided by licensed acupuncturists:</a:t>
            </a:r>
          </a:p>
          <a:p>
            <a:pPr lvl="2"/>
            <a:r>
              <a:rPr lang="en-US" sz="1300">
                <a:solidFill>
                  <a:srgbClr val="000099"/>
                </a:solidFill>
              </a:rPr>
              <a:t>Bodywork Therapy </a:t>
            </a:r>
          </a:p>
          <a:p>
            <a:pPr lvl="2"/>
            <a:r>
              <a:rPr lang="en-US" sz="1300">
                <a:solidFill>
                  <a:srgbClr val="000099"/>
                </a:solidFill>
              </a:rPr>
              <a:t>Dietary Therapy </a:t>
            </a:r>
          </a:p>
          <a:p>
            <a:pPr lvl="2"/>
            <a:r>
              <a:rPr lang="en-US" sz="1300">
                <a:solidFill>
                  <a:srgbClr val="000099"/>
                </a:solidFill>
              </a:rPr>
              <a:t>Physical &amp; Mind/Body Exercises </a:t>
            </a:r>
          </a:p>
          <a:p>
            <a:pPr lvl="2"/>
            <a:r>
              <a:rPr lang="en-US" sz="1300">
                <a:solidFill>
                  <a:srgbClr val="000099"/>
                </a:solidFill>
              </a:rPr>
              <a:t>External practices, including moxibustion and cupping</a:t>
            </a:r>
          </a:p>
          <a:p>
            <a:pPr lvl="2"/>
            <a:endParaRPr lang="en-US" sz="1300"/>
          </a:p>
          <a:p>
            <a:r>
              <a:rPr lang="en-US"/>
              <a:t>Currently there are over 60 accredited Acupuncture or Oriental Medicine programs in the U.S. </a:t>
            </a:r>
          </a:p>
          <a:p>
            <a:endParaRPr lang="en-US" b="1"/>
          </a:p>
          <a:p>
            <a:pPr lvl="1"/>
            <a:r>
              <a:rPr lang="en-US"/>
              <a:t>The majority of licensed acupuncturists also practice acupuncture </a:t>
            </a:r>
            <a:r>
              <a:rPr lang="en-US" u="sng"/>
              <a:t>and</a:t>
            </a:r>
            <a:r>
              <a:rPr lang="en-US"/>
              <a:t> herbal medicine (70%)</a:t>
            </a:r>
          </a:p>
          <a:p>
            <a:pPr lvl="1"/>
            <a:endParaRPr lang="en-US"/>
          </a:p>
          <a:p>
            <a:pPr lvl="1"/>
            <a:r>
              <a:rPr lang="en-US"/>
              <a:t>Other modalities provided by licensed acupuncturists:</a:t>
            </a:r>
          </a:p>
          <a:p>
            <a:pPr lvl="2"/>
            <a:r>
              <a:rPr lang="en-US" sz="1300">
                <a:solidFill>
                  <a:srgbClr val="000099"/>
                </a:solidFill>
              </a:rPr>
              <a:t>Bodywork Therapy </a:t>
            </a:r>
          </a:p>
          <a:p>
            <a:pPr lvl="2"/>
            <a:r>
              <a:rPr lang="en-US" sz="1300">
                <a:solidFill>
                  <a:srgbClr val="000099"/>
                </a:solidFill>
              </a:rPr>
              <a:t>Dietary Therapy </a:t>
            </a:r>
          </a:p>
          <a:p>
            <a:pPr lvl="2"/>
            <a:r>
              <a:rPr lang="en-US" sz="1300">
                <a:solidFill>
                  <a:srgbClr val="000099"/>
                </a:solidFill>
              </a:rPr>
              <a:t>Physical &amp; Mind/Body Exercises </a:t>
            </a:r>
          </a:p>
          <a:p>
            <a:pPr lvl="2"/>
            <a:r>
              <a:rPr lang="en-US" sz="1300">
                <a:solidFill>
                  <a:srgbClr val="000099"/>
                </a:solidFill>
              </a:rPr>
              <a:t>External practices, including moxibustion and cupping</a:t>
            </a:r>
          </a:p>
          <a:p>
            <a:pPr lvl="2"/>
            <a:endParaRPr lang="en-US" sz="1300"/>
          </a:p>
          <a:p>
            <a:r>
              <a:rPr lang="en-US"/>
              <a:t>70% of schools that offer OM Master’s programs offer separate Acupuncture and Oriental Medicine programs while 30% offer combined OM programs</a:t>
            </a:r>
          </a:p>
        </p:txBody>
      </p:sp>
    </p:spTree>
    <p:extLst>
      <p:ext uri="{BB962C8B-B14F-4D97-AF65-F5344CB8AC3E}">
        <p14:creationId xmlns:p14="http://schemas.microsoft.com/office/powerpoint/2010/main" val="14667588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5ABB7A-204A-4AC3-B940-67826B6E7ADD}" type="slidenum">
              <a:rPr lang="en-US" altLang="en-US"/>
              <a:pPr/>
              <a:t>13</a:t>
            </a:fld>
            <a:endParaRPr lang="en-US" altLang="en-US"/>
          </a:p>
        </p:txBody>
      </p:sp>
      <p:sp>
        <p:nvSpPr>
          <p:cNvPr id="681986" name="Rectangle 2"/>
          <p:cNvSpPr>
            <a:spLocks noGrp="1" noRot="1" noChangeAspect="1" noChangeArrowheads="1" noTextEdit="1"/>
          </p:cNvSpPr>
          <p:nvPr>
            <p:ph type="sldImg"/>
          </p:nvPr>
        </p:nvSpPr>
        <p:spPr>
          <a:ln/>
        </p:spPr>
      </p:sp>
      <p:sp>
        <p:nvSpPr>
          <p:cNvPr id="68198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4066017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CD07D1-8730-4746-ABE2-EE2902D8AFF7}" type="slidenum">
              <a:rPr lang="en-US" altLang="en-US"/>
              <a:pPr/>
              <a:t>14</a:t>
            </a:fld>
            <a:endParaRPr lang="en-US" altLang="en-US"/>
          </a:p>
        </p:txBody>
      </p:sp>
      <p:sp>
        <p:nvSpPr>
          <p:cNvPr id="649218" name="Rectangle 2"/>
          <p:cNvSpPr>
            <a:spLocks noGrp="1" noRot="1" noChangeAspect="1" noChangeArrowheads="1" noTextEdit="1"/>
          </p:cNvSpPr>
          <p:nvPr>
            <p:ph type="sldImg"/>
          </p:nvPr>
        </p:nvSpPr>
        <p:spPr>
          <a:ln/>
        </p:spPr>
      </p:sp>
      <p:sp>
        <p:nvSpPr>
          <p:cNvPr id="64921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7314873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1376D60-DAB4-4D6C-8F1E-7681134A1650}" type="slidenum">
              <a:rPr lang="en-US" altLang="en-US"/>
              <a:pPr/>
              <a:t>15</a:t>
            </a:fld>
            <a:endParaRPr lang="en-US" altLang="en-US"/>
          </a:p>
        </p:txBody>
      </p:sp>
      <p:sp>
        <p:nvSpPr>
          <p:cNvPr id="707586" name="Rectangle 2"/>
          <p:cNvSpPr>
            <a:spLocks noGrp="1" noRot="1" noChangeAspect="1" noChangeArrowheads="1" noTextEdit="1"/>
          </p:cNvSpPr>
          <p:nvPr>
            <p:ph type="sldImg"/>
          </p:nvPr>
        </p:nvSpPr>
        <p:spPr>
          <a:ln/>
        </p:spPr>
      </p:sp>
      <p:sp>
        <p:nvSpPr>
          <p:cNvPr id="707587" name="Rectangle 3"/>
          <p:cNvSpPr>
            <a:spLocks noGrp="1" noChangeArrowheads="1"/>
          </p:cNvSpPr>
          <p:nvPr>
            <p:ph type="body" idx="1"/>
          </p:nvPr>
        </p:nvSpPr>
        <p:spPr/>
        <p:txBody>
          <a:bodyPr/>
          <a:lstStyle/>
          <a:p>
            <a:r>
              <a:rPr lang="en-US" altLang="en-US"/>
              <a:t>Currently there are over 60 accredited Acupuncture or Oriental Medicine programs in the U.S. </a:t>
            </a:r>
          </a:p>
          <a:p>
            <a:endParaRPr lang="en-US" altLang="en-US" b="1"/>
          </a:p>
          <a:p>
            <a:pPr lvl="1"/>
            <a:r>
              <a:rPr lang="en-US" altLang="en-US"/>
              <a:t>The majority of licensed acupuncturists also practice acupuncture </a:t>
            </a:r>
            <a:r>
              <a:rPr lang="en-US" altLang="en-US" u="sng"/>
              <a:t>and</a:t>
            </a:r>
            <a:r>
              <a:rPr lang="en-US" altLang="en-US"/>
              <a:t> herbal medicine (70%)</a:t>
            </a:r>
          </a:p>
          <a:p>
            <a:pPr lvl="1"/>
            <a:endParaRPr lang="en-US" altLang="en-US"/>
          </a:p>
          <a:p>
            <a:pPr lvl="1"/>
            <a:r>
              <a:rPr lang="en-US" altLang="en-US"/>
              <a:t>Other modalities provided by licensed acupuncturists:</a:t>
            </a:r>
          </a:p>
          <a:p>
            <a:pPr lvl="2"/>
            <a:r>
              <a:rPr lang="en-US" altLang="en-US" sz="1300">
                <a:solidFill>
                  <a:srgbClr val="000099"/>
                </a:solidFill>
              </a:rPr>
              <a:t>Bodywork Therapy </a:t>
            </a:r>
          </a:p>
          <a:p>
            <a:pPr lvl="2"/>
            <a:r>
              <a:rPr lang="en-US" altLang="en-US" sz="1300">
                <a:solidFill>
                  <a:srgbClr val="000099"/>
                </a:solidFill>
              </a:rPr>
              <a:t>Dietary Therapy </a:t>
            </a:r>
          </a:p>
          <a:p>
            <a:pPr lvl="2"/>
            <a:r>
              <a:rPr lang="en-US" altLang="en-US" sz="1300">
                <a:solidFill>
                  <a:srgbClr val="000099"/>
                </a:solidFill>
              </a:rPr>
              <a:t>Physical &amp; Mind/Body Exercises </a:t>
            </a:r>
          </a:p>
          <a:p>
            <a:pPr lvl="2"/>
            <a:r>
              <a:rPr lang="en-US" altLang="en-US" sz="1300">
                <a:solidFill>
                  <a:srgbClr val="000099"/>
                </a:solidFill>
              </a:rPr>
              <a:t>External practices, including moxibustion and cupping</a:t>
            </a:r>
          </a:p>
          <a:p>
            <a:pPr lvl="2"/>
            <a:endParaRPr lang="en-US" altLang="en-US" sz="1300"/>
          </a:p>
          <a:p>
            <a:endParaRPr lang="en-US" altLang="en-US"/>
          </a:p>
        </p:txBody>
      </p:sp>
    </p:spTree>
    <p:extLst>
      <p:ext uri="{BB962C8B-B14F-4D97-AF65-F5344CB8AC3E}">
        <p14:creationId xmlns:p14="http://schemas.microsoft.com/office/powerpoint/2010/main" val="34719408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8763000" cy="5943600"/>
            <a:chOff x="0" y="0"/>
            <a:chExt cx="5520" cy="3744"/>
          </a:xfrm>
        </p:grpSpPr>
        <p:sp>
          <p:nvSpPr>
            <p:cNvPr id="5" name="Rectangle 3"/>
            <p:cNvSpPr>
              <a:spLocks noChangeArrowheads="1"/>
            </p:cNvSpPr>
            <p:nvPr/>
          </p:nvSpPr>
          <p:spPr bwMode="auto">
            <a:xfrm>
              <a:off x="0" y="0"/>
              <a:ext cx="1104" cy="307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sz="2400" dirty="0">
                <a:latin typeface="Times New Roman" pitchFamily="18" charset="0"/>
              </a:endParaRPr>
            </a:p>
          </p:txBody>
        </p:sp>
        <p:grpSp>
          <p:nvGrpSpPr>
            <p:cNvPr id="6" name="Group 4"/>
            <p:cNvGrpSpPr>
              <a:grpSpLocks/>
            </p:cNvGrpSpPr>
            <p:nvPr userDrawn="1"/>
          </p:nvGrpSpPr>
          <p:grpSpPr bwMode="auto">
            <a:xfrm>
              <a:off x="0" y="2208"/>
              <a:ext cx="5520" cy="1536"/>
              <a:chOff x="0" y="2208"/>
              <a:chExt cx="5520" cy="1536"/>
            </a:xfrm>
          </p:grpSpPr>
          <p:sp>
            <p:nvSpPr>
              <p:cNvPr id="10" name="Rectangle 5"/>
              <p:cNvSpPr>
                <a:spLocks noChangeArrowheads="1"/>
              </p:cNvSpPr>
              <p:nvPr/>
            </p:nvSpPr>
            <p:spPr bwMode="ltGray">
              <a:xfrm>
                <a:off x="624" y="2208"/>
                <a:ext cx="4896" cy="153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sz="2400" dirty="0">
                  <a:latin typeface="Times New Roman" pitchFamily="18" charset="0"/>
                </a:endParaRPr>
              </a:p>
            </p:txBody>
          </p:sp>
          <p:sp>
            <p:nvSpPr>
              <p:cNvPr id="11" name="Rectangle 6"/>
              <p:cNvSpPr>
                <a:spLocks noChangeArrowheads="1"/>
              </p:cNvSpPr>
              <p:nvPr/>
            </p:nvSpPr>
            <p:spPr bwMode="white">
              <a:xfrm>
                <a:off x="654" y="2352"/>
                <a:ext cx="4818" cy="134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sz="2400" dirty="0">
                  <a:latin typeface="Times New Roman" pitchFamily="18" charset="0"/>
                </a:endParaRPr>
              </a:p>
            </p:txBody>
          </p:sp>
          <p:sp>
            <p:nvSpPr>
              <p:cNvPr id="12" name="Line 7"/>
              <p:cNvSpPr>
                <a:spLocks noChangeShapeType="1"/>
              </p:cNvSpPr>
              <p:nvPr/>
            </p:nvSpPr>
            <p:spPr bwMode="auto">
              <a:xfrm>
                <a:off x="0" y="3072"/>
                <a:ext cx="624" cy="0"/>
              </a:xfrm>
              <a:prstGeom prst="line">
                <a:avLst/>
              </a:prstGeom>
              <a:noFill/>
              <a:ln w="50800">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p>
            </p:txBody>
          </p:sp>
        </p:grpSp>
        <p:grpSp>
          <p:nvGrpSpPr>
            <p:cNvPr id="7" name="Group 8"/>
            <p:cNvGrpSpPr>
              <a:grpSpLocks/>
            </p:cNvGrpSpPr>
            <p:nvPr userDrawn="1"/>
          </p:nvGrpSpPr>
          <p:grpSpPr bwMode="auto">
            <a:xfrm>
              <a:off x="400" y="336"/>
              <a:ext cx="5088" cy="192"/>
              <a:chOff x="400" y="336"/>
              <a:chExt cx="5088" cy="192"/>
            </a:xfrm>
          </p:grpSpPr>
          <p:sp>
            <p:nvSpPr>
              <p:cNvPr id="8" name="Rectangle 9"/>
              <p:cNvSpPr>
                <a:spLocks noChangeArrowheads="1"/>
              </p:cNvSpPr>
              <p:nvPr/>
            </p:nvSpPr>
            <p:spPr bwMode="auto">
              <a:xfrm>
                <a:off x="3952" y="336"/>
                <a:ext cx="1536" cy="192"/>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sz="2400" dirty="0">
                  <a:latin typeface="Times New Roman" pitchFamily="18" charset="0"/>
                </a:endParaRPr>
              </a:p>
            </p:txBody>
          </p:sp>
          <p:sp>
            <p:nvSpPr>
              <p:cNvPr id="9" name="Line 10"/>
              <p:cNvSpPr>
                <a:spLocks noChangeShapeType="1"/>
              </p:cNvSpPr>
              <p:nvPr/>
            </p:nvSpPr>
            <p:spPr bwMode="auto">
              <a:xfrm>
                <a:off x="400" y="432"/>
                <a:ext cx="5088" cy="0"/>
              </a:xfrm>
              <a:prstGeom prst="line">
                <a:avLst/>
              </a:prstGeom>
              <a:noFill/>
              <a:ln w="44450">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p>
            </p:txBody>
          </p:sp>
        </p:grpSp>
      </p:grpSp>
      <p:pic>
        <p:nvPicPr>
          <p:cNvPr id="13" name="Picture 16"/>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8600" y="6019800"/>
            <a:ext cx="1295400" cy="67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7"/>
          <p:cNvSpPr>
            <a:spLocks noChangeArrowheads="1"/>
          </p:cNvSpPr>
          <p:nvPr userDrawn="1"/>
        </p:nvSpPr>
        <p:spPr bwMode="auto">
          <a:xfrm>
            <a:off x="7969313" y="6627168"/>
            <a:ext cx="110318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b">
            <a:spAutoFit/>
          </a:bodyPr>
          <a:lstStyle/>
          <a:p>
            <a:pPr algn="ctr"/>
            <a:r>
              <a:rPr lang="en-US" sz="900" dirty="0"/>
              <a:t>© 2013 NCCAOM</a:t>
            </a:r>
          </a:p>
        </p:txBody>
      </p:sp>
      <p:sp>
        <p:nvSpPr>
          <p:cNvPr id="381963" name="Rectangle 11"/>
          <p:cNvSpPr>
            <a:spLocks noGrp="1" noChangeArrowheads="1"/>
          </p:cNvSpPr>
          <p:nvPr>
            <p:ph type="ctrTitle"/>
          </p:nvPr>
        </p:nvSpPr>
        <p:spPr>
          <a:xfrm>
            <a:off x="2057400" y="1143000"/>
            <a:ext cx="6629400" cy="2209800"/>
          </a:xfrm>
        </p:spPr>
        <p:txBody>
          <a:bodyPr/>
          <a:lstStyle>
            <a:lvl1pPr>
              <a:defRPr sz="4000"/>
            </a:lvl1pPr>
          </a:lstStyle>
          <a:p>
            <a:pPr lvl="0"/>
            <a:r>
              <a:rPr lang="en-US" noProof="0"/>
              <a:t>Click to edit Master title style</a:t>
            </a:r>
          </a:p>
        </p:txBody>
      </p:sp>
      <p:sp>
        <p:nvSpPr>
          <p:cNvPr id="381964" name="Rectangle 12"/>
          <p:cNvSpPr>
            <a:spLocks noGrp="1" noChangeArrowheads="1"/>
          </p:cNvSpPr>
          <p:nvPr>
            <p:ph type="subTitle" idx="1"/>
          </p:nvPr>
        </p:nvSpPr>
        <p:spPr>
          <a:xfrm>
            <a:off x="1371600" y="3962400"/>
            <a:ext cx="6858000" cy="1600200"/>
          </a:xfrm>
        </p:spPr>
        <p:txBody>
          <a:bodyPr anchor="ctr"/>
          <a:lstStyle>
            <a:lvl1pPr marL="0" indent="0" algn="ctr">
              <a:buFont typeface="Wingdings" pitchFamily="2" charset="2"/>
              <a:buNone/>
              <a:defRPr sz="3200">
                <a:solidFill>
                  <a:srgbClr val="CC6600"/>
                </a:solidFill>
              </a:defRPr>
            </a:lvl1pPr>
          </a:lstStyle>
          <a:p>
            <a:pPr lvl="0"/>
            <a:r>
              <a:rPr lang="en-US" noProof="0"/>
              <a:t>Click to edit Master subtitle style</a:t>
            </a:r>
          </a:p>
        </p:txBody>
      </p:sp>
      <p:sp>
        <p:nvSpPr>
          <p:cNvPr id="15" name="Rectangle 15"/>
          <p:cNvSpPr>
            <a:spLocks noGrp="1" noChangeArrowheads="1"/>
          </p:cNvSpPr>
          <p:nvPr>
            <p:ph type="sldNum" sz="quarter" idx="10"/>
          </p:nvPr>
        </p:nvSpPr>
        <p:spPr>
          <a:xfrm>
            <a:off x="8382000" y="6324600"/>
            <a:ext cx="381000" cy="304800"/>
          </a:xfrm>
        </p:spPr>
        <p:txBody>
          <a:bodyPr/>
          <a:lstStyle>
            <a:lvl1pPr>
              <a:defRPr/>
            </a:lvl1pPr>
          </a:lstStyle>
          <a:p>
            <a:pPr>
              <a:defRPr/>
            </a:pPr>
            <a:fld id="{80D3A0A1-099B-4A94-AE21-8A5312079287}" type="slidenum">
              <a:rPr lang="en-US"/>
              <a:pPr>
                <a:defRPr/>
              </a:pPr>
              <a:t>‹#›</a:t>
            </a:fld>
            <a:endParaRPr lang="en-US" dirty="0"/>
          </a:p>
        </p:txBody>
      </p:sp>
    </p:spTree>
    <p:extLst>
      <p:ext uri="{BB962C8B-B14F-4D97-AF65-F5344CB8AC3E}">
        <p14:creationId xmlns:p14="http://schemas.microsoft.com/office/powerpoint/2010/main" val="39185325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5"/>
          <p:cNvSpPr>
            <a:spLocks noGrp="1" noChangeArrowheads="1"/>
          </p:cNvSpPr>
          <p:nvPr>
            <p:ph type="sldNum" sz="quarter" idx="10"/>
          </p:nvPr>
        </p:nvSpPr>
        <p:spPr>
          <a:ln/>
        </p:spPr>
        <p:txBody>
          <a:bodyPr/>
          <a:lstStyle>
            <a:lvl1pPr>
              <a:defRPr/>
            </a:lvl1pPr>
          </a:lstStyle>
          <a:p>
            <a:pPr>
              <a:defRPr/>
            </a:pPr>
            <a:fld id="{52D8C9A7-094C-46B1-9350-32BD1D5527AB}" type="slidenum">
              <a:rPr lang="en-US"/>
              <a:pPr>
                <a:defRPr/>
              </a:pPr>
              <a:t>‹#›</a:t>
            </a:fld>
            <a:endParaRPr lang="en-US" dirty="0"/>
          </a:p>
        </p:txBody>
      </p:sp>
    </p:spTree>
    <p:extLst>
      <p:ext uri="{BB962C8B-B14F-4D97-AF65-F5344CB8AC3E}">
        <p14:creationId xmlns:p14="http://schemas.microsoft.com/office/powerpoint/2010/main" val="6916976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277813"/>
            <a:ext cx="19431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277813"/>
            <a:ext cx="56769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5"/>
          <p:cNvSpPr>
            <a:spLocks noGrp="1" noChangeArrowheads="1"/>
          </p:cNvSpPr>
          <p:nvPr>
            <p:ph type="sldNum" sz="quarter" idx="10"/>
          </p:nvPr>
        </p:nvSpPr>
        <p:spPr>
          <a:ln/>
        </p:spPr>
        <p:txBody>
          <a:bodyPr/>
          <a:lstStyle>
            <a:lvl1pPr>
              <a:defRPr/>
            </a:lvl1pPr>
          </a:lstStyle>
          <a:p>
            <a:pPr>
              <a:defRPr/>
            </a:pPr>
            <a:fld id="{368B684F-264E-4243-BAE4-C8F67C078EC7}" type="slidenum">
              <a:rPr lang="en-US"/>
              <a:pPr>
                <a:defRPr/>
              </a:pPr>
              <a:t>‹#›</a:t>
            </a:fld>
            <a:endParaRPr lang="en-US" dirty="0"/>
          </a:p>
        </p:txBody>
      </p:sp>
    </p:spTree>
    <p:extLst>
      <p:ext uri="{BB962C8B-B14F-4D97-AF65-F5344CB8AC3E}">
        <p14:creationId xmlns:p14="http://schemas.microsoft.com/office/powerpoint/2010/main" val="1678646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914400" y="1600200"/>
            <a:ext cx="38100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76800" y="1600200"/>
            <a:ext cx="38100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5"/>
          <p:cNvSpPr>
            <a:spLocks noGrp="1" noChangeArrowheads="1"/>
          </p:cNvSpPr>
          <p:nvPr>
            <p:ph type="sldNum" sz="quarter" idx="10"/>
          </p:nvPr>
        </p:nvSpPr>
        <p:spPr>
          <a:ln/>
        </p:spPr>
        <p:txBody>
          <a:bodyPr/>
          <a:lstStyle>
            <a:lvl1pPr>
              <a:defRPr/>
            </a:lvl1pPr>
          </a:lstStyle>
          <a:p>
            <a:pPr>
              <a:defRPr/>
            </a:pPr>
            <a:fld id="{18D20ABC-2BB2-4DCC-9464-2DC5B5F1B545}" type="slidenum">
              <a:rPr lang="en-US"/>
              <a:pPr>
                <a:defRPr/>
              </a:pPr>
              <a:t>‹#›</a:t>
            </a:fld>
            <a:endParaRPr lang="en-US" dirty="0"/>
          </a:p>
        </p:txBody>
      </p:sp>
    </p:spTree>
    <p:extLst>
      <p:ext uri="{BB962C8B-B14F-4D97-AF65-F5344CB8AC3E}">
        <p14:creationId xmlns:p14="http://schemas.microsoft.com/office/powerpoint/2010/main" val="30554165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15"/>
          <p:cNvSpPr>
            <a:spLocks noGrp="1" noChangeArrowheads="1"/>
          </p:cNvSpPr>
          <p:nvPr>
            <p:ph type="sldNum" sz="quarter" idx="10"/>
          </p:nvPr>
        </p:nvSpPr>
        <p:spPr>
          <a:ln/>
        </p:spPr>
        <p:txBody>
          <a:bodyPr/>
          <a:lstStyle>
            <a:lvl1pPr>
              <a:defRPr/>
            </a:lvl1pPr>
          </a:lstStyle>
          <a:p>
            <a:pPr>
              <a:defRPr/>
            </a:pPr>
            <a:fld id="{B42673CA-358D-46B2-B112-CF1B5BD8DEBF}" type="slidenum">
              <a:rPr lang="en-US"/>
              <a:pPr>
                <a:defRPr/>
              </a:pPr>
              <a:t>‹#›</a:t>
            </a:fld>
            <a:endParaRPr lang="en-US" dirty="0"/>
          </a:p>
        </p:txBody>
      </p:sp>
    </p:spTree>
    <p:extLst>
      <p:ext uri="{BB962C8B-B14F-4D97-AF65-F5344CB8AC3E}">
        <p14:creationId xmlns:p14="http://schemas.microsoft.com/office/powerpoint/2010/main" val="767781644"/>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8763000" cy="5943600"/>
            <a:chOff x="0" y="0"/>
            <a:chExt cx="5520" cy="3744"/>
          </a:xfrm>
        </p:grpSpPr>
        <p:sp>
          <p:nvSpPr>
            <p:cNvPr id="5" name="Rectangle 3"/>
            <p:cNvSpPr>
              <a:spLocks noChangeArrowheads="1"/>
            </p:cNvSpPr>
            <p:nvPr/>
          </p:nvSpPr>
          <p:spPr bwMode="auto">
            <a:xfrm>
              <a:off x="0" y="0"/>
              <a:ext cx="1104" cy="307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sz="2400" dirty="0">
                <a:solidFill>
                  <a:srgbClr val="000000"/>
                </a:solidFill>
                <a:latin typeface="Times New Roman" pitchFamily="18" charset="0"/>
              </a:endParaRPr>
            </a:p>
          </p:txBody>
        </p:sp>
        <p:grpSp>
          <p:nvGrpSpPr>
            <p:cNvPr id="6" name="Group 4"/>
            <p:cNvGrpSpPr>
              <a:grpSpLocks/>
            </p:cNvGrpSpPr>
            <p:nvPr userDrawn="1"/>
          </p:nvGrpSpPr>
          <p:grpSpPr bwMode="auto">
            <a:xfrm>
              <a:off x="0" y="2208"/>
              <a:ext cx="5520" cy="1536"/>
              <a:chOff x="0" y="2208"/>
              <a:chExt cx="5520" cy="1536"/>
            </a:xfrm>
          </p:grpSpPr>
          <p:sp>
            <p:nvSpPr>
              <p:cNvPr id="10" name="Rectangle 5"/>
              <p:cNvSpPr>
                <a:spLocks noChangeArrowheads="1"/>
              </p:cNvSpPr>
              <p:nvPr/>
            </p:nvSpPr>
            <p:spPr bwMode="ltGray">
              <a:xfrm>
                <a:off x="624" y="2208"/>
                <a:ext cx="4896" cy="153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sz="2400" dirty="0">
                  <a:solidFill>
                    <a:srgbClr val="000000"/>
                  </a:solidFill>
                  <a:latin typeface="Times New Roman" pitchFamily="18" charset="0"/>
                </a:endParaRPr>
              </a:p>
            </p:txBody>
          </p:sp>
          <p:sp>
            <p:nvSpPr>
              <p:cNvPr id="11" name="Rectangle 6"/>
              <p:cNvSpPr>
                <a:spLocks noChangeArrowheads="1"/>
              </p:cNvSpPr>
              <p:nvPr/>
            </p:nvSpPr>
            <p:spPr bwMode="white">
              <a:xfrm>
                <a:off x="654" y="2352"/>
                <a:ext cx="4818" cy="134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sz="2400" dirty="0">
                  <a:solidFill>
                    <a:srgbClr val="000000"/>
                  </a:solidFill>
                  <a:latin typeface="Times New Roman" pitchFamily="18" charset="0"/>
                </a:endParaRPr>
              </a:p>
            </p:txBody>
          </p:sp>
          <p:sp>
            <p:nvSpPr>
              <p:cNvPr id="12" name="Line 7"/>
              <p:cNvSpPr>
                <a:spLocks noChangeShapeType="1"/>
              </p:cNvSpPr>
              <p:nvPr/>
            </p:nvSpPr>
            <p:spPr bwMode="auto">
              <a:xfrm>
                <a:off x="0" y="3072"/>
                <a:ext cx="624" cy="0"/>
              </a:xfrm>
              <a:prstGeom prst="line">
                <a:avLst/>
              </a:prstGeom>
              <a:noFill/>
              <a:ln w="50800">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solidFill>
                    <a:srgbClr val="000000"/>
                  </a:solidFill>
                </a:endParaRPr>
              </a:p>
            </p:txBody>
          </p:sp>
        </p:grpSp>
        <p:grpSp>
          <p:nvGrpSpPr>
            <p:cNvPr id="7" name="Group 8"/>
            <p:cNvGrpSpPr>
              <a:grpSpLocks/>
            </p:cNvGrpSpPr>
            <p:nvPr userDrawn="1"/>
          </p:nvGrpSpPr>
          <p:grpSpPr bwMode="auto">
            <a:xfrm>
              <a:off x="400" y="336"/>
              <a:ext cx="5088" cy="192"/>
              <a:chOff x="400" y="336"/>
              <a:chExt cx="5088" cy="192"/>
            </a:xfrm>
          </p:grpSpPr>
          <p:sp>
            <p:nvSpPr>
              <p:cNvPr id="8" name="Rectangle 9"/>
              <p:cNvSpPr>
                <a:spLocks noChangeArrowheads="1"/>
              </p:cNvSpPr>
              <p:nvPr/>
            </p:nvSpPr>
            <p:spPr bwMode="auto">
              <a:xfrm>
                <a:off x="3952" y="336"/>
                <a:ext cx="1536" cy="192"/>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sz="2400" dirty="0">
                  <a:solidFill>
                    <a:srgbClr val="000000"/>
                  </a:solidFill>
                  <a:latin typeface="Times New Roman" pitchFamily="18" charset="0"/>
                </a:endParaRPr>
              </a:p>
            </p:txBody>
          </p:sp>
          <p:sp>
            <p:nvSpPr>
              <p:cNvPr id="9" name="Line 10"/>
              <p:cNvSpPr>
                <a:spLocks noChangeShapeType="1"/>
              </p:cNvSpPr>
              <p:nvPr/>
            </p:nvSpPr>
            <p:spPr bwMode="auto">
              <a:xfrm>
                <a:off x="400" y="432"/>
                <a:ext cx="5088" cy="0"/>
              </a:xfrm>
              <a:prstGeom prst="line">
                <a:avLst/>
              </a:prstGeom>
              <a:noFill/>
              <a:ln w="44450">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solidFill>
                    <a:srgbClr val="000000"/>
                  </a:solidFill>
                </a:endParaRPr>
              </a:p>
            </p:txBody>
          </p:sp>
        </p:grpSp>
      </p:grpSp>
      <p:pic>
        <p:nvPicPr>
          <p:cNvPr id="13" name="Picture 16"/>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8600" y="6019800"/>
            <a:ext cx="1295400" cy="67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7"/>
          <p:cNvSpPr>
            <a:spLocks noChangeArrowheads="1"/>
          </p:cNvSpPr>
          <p:nvPr userDrawn="1"/>
        </p:nvSpPr>
        <p:spPr bwMode="auto">
          <a:xfrm>
            <a:off x="7969313" y="6627168"/>
            <a:ext cx="110318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b">
            <a:spAutoFit/>
          </a:bodyPr>
          <a:lstStyle/>
          <a:p>
            <a:pPr algn="ctr"/>
            <a:r>
              <a:rPr lang="en-US" sz="900" dirty="0">
                <a:solidFill>
                  <a:srgbClr val="000000"/>
                </a:solidFill>
              </a:rPr>
              <a:t>© 2013 NCCAOM</a:t>
            </a:r>
          </a:p>
        </p:txBody>
      </p:sp>
      <p:sp>
        <p:nvSpPr>
          <p:cNvPr id="381963" name="Rectangle 11"/>
          <p:cNvSpPr>
            <a:spLocks noGrp="1" noChangeArrowheads="1"/>
          </p:cNvSpPr>
          <p:nvPr>
            <p:ph type="ctrTitle"/>
          </p:nvPr>
        </p:nvSpPr>
        <p:spPr>
          <a:xfrm>
            <a:off x="2057400" y="1143000"/>
            <a:ext cx="6629400" cy="2209800"/>
          </a:xfrm>
        </p:spPr>
        <p:txBody>
          <a:bodyPr/>
          <a:lstStyle>
            <a:lvl1pPr>
              <a:defRPr sz="4000"/>
            </a:lvl1pPr>
          </a:lstStyle>
          <a:p>
            <a:pPr lvl="0"/>
            <a:r>
              <a:rPr lang="en-US" noProof="0"/>
              <a:t>Click to edit Master title style</a:t>
            </a:r>
          </a:p>
        </p:txBody>
      </p:sp>
      <p:sp>
        <p:nvSpPr>
          <p:cNvPr id="381964" name="Rectangle 12"/>
          <p:cNvSpPr>
            <a:spLocks noGrp="1" noChangeArrowheads="1"/>
          </p:cNvSpPr>
          <p:nvPr>
            <p:ph type="subTitle" idx="1"/>
          </p:nvPr>
        </p:nvSpPr>
        <p:spPr>
          <a:xfrm>
            <a:off x="1371600" y="3962400"/>
            <a:ext cx="6858000" cy="1600200"/>
          </a:xfrm>
        </p:spPr>
        <p:txBody>
          <a:bodyPr anchor="ctr"/>
          <a:lstStyle>
            <a:lvl1pPr marL="0" indent="0" algn="ctr">
              <a:buFont typeface="Wingdings" pitchFamily="2" charset="2"/>
              <a:buNone/>
              <a:defRPr sz="3200">
                <a:solidFill>
                  <a:srgbClr val="CC6600"/>
                </a:solidFill>
              </a:defRPr>
            </a:lvl1pPr>
          </a:lstStyle>
          <a:p>
            <a:pPr lvl="0"/>
            <a:r>
              <a:rPr lang="en-US" noProof="0"/>
              <a:t>Click to edit Master subtitle style</a:t>
            </a:r>
          </a:p>
        </p:txBody>
      </p:sp>
      <p:sp>
        <p:nvSpPr>
          <p:cNvPr id="15" name="Rectangle 15"/>
          <p:cNvSpPr>
            <a:spLocks noGrp="1" noChangeArrowheads="1"/>
          </p:cNvSpPr>
          <p:nvPr>
            <p:ph type="sldNum" sz="quarter" idx="10"/>
          </p:nvPr>
        </p:nvSpPr>
        <p:spPr>
          <a:xfrm>
            <a:off x="8382000" y="6324600"/>
            <a:ext cx="381000" cy="304800"/>
          </a:xfrm>
        </p:spPr>
        <p:txBody>
          <a:bodyPr/>
          <a:lstStyle>
            <a:lvl1pPr>
              <a:defRPr/>
            </a:lvl1pPr>
          </a:lstStyle>
          <a:p>
            <a:pPr>
              <a:defRPr/>
            </a:pPr>
            <a:fld id="{80D3A0A1-099B-4A94-AE21-8A531207928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94056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5"/>
          <p:cNvSpPr>
            <a:spLocks noGrp="1" noChangeArrowheads="1"/>
          </p:cNvSpPr>
          <p:nvPr>
            <p:ph type="sldNum" sz="quarter" idx="10"/>
          </p:nvPr>
        </p:nvSpPr>
        <p:spPr>
          <a:ln/>
        </p:spPr>
        <p:txBody>
          <a:bodyPr/>
          <a:lstStyle>
            <a:lvl1pPr>
              <a:defRPr/>
            </a:lvl1pPr>
          </a:lstStyle>
          <a:p>
            <a:pPr>
              <a:defRPr/>
            </a:pPr>
            <a:fld id="{32B199C9-D020-4405-A303-060C7B84C2D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789653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5"/>
          <p:cNvSpPr>
            <a:spLocks noGrp="1" noChangeArrowheads="1"/>
          </p:cNvSpPr>
          <p:nvPr>
            <p:ph type="sldNum" sz="quarter" idx="10"/>
          </p:nvPr>
        </p:nvSpPr>
        <p:spPr>
          <a:ln/>
        </p:spPr>
        <p:txBody>
          <a:bodyPr/>
          <a:lstStyle>
            <a:lvl1pPr>
              <a:defRPr/>
            </a:lvl1pPr>
          </a:lstStyle>
          <a:p>
            <a:pPr>
              <a:defRPr/>
            </a:pPr>
            <a:fld id="{2FA632ED-925D-4D92-BB7B-21A11F30E11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3336233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600200"/>
            <a:ext cx="38100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76800" y="1600200"/>
            <a:ext cx="38100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5"/>
          <p:cNvSpPr>
            <a:spLocks noGrp="1" noChangeArrowheads="1"/>
          </p:cNvSpPr>
          <p:nvPr>
            <p:ph type="sldNum" sz="quarter" idx="10"/>
          </p:nvPr>
        </p:nvSpPr>
        <p:spPr>
          <a:ln/>
        </p:spPr>
        <p:txBody>
          <a:bodyPr/>
          <a:lstStyle>
            <a:lvl1pPr>
              <a:defRPr/>
            </a:lvl1pPr>
          </a:lstStyle>
          <a:p>
            <a:pPr>
              <a:defRPr/>
            </a:pPr>
            <a:fld id="{64CE1031-67C3-4F64-A3BF-1724491A11F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1171109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5"/>
          <p:cNvSpPr>
            <a:spLocks noGrp="1" noChangeArrowheads="1"/>
          </p:cNvSpPr>
          <p:nvPr>
            <p:ph type="sldNum" sz="quarter" idx="10"/>
          </p:nvPr>
        </p:nvSpPr>
        <p:spPr>
          <a:ln/>
        </p:spPr>
        <p:txBody>
          <a:bodyPr/>
          <a:lstStyle>
            <a:lvl1pPr>
              <a:defRPr/>
            </a:lvl1pPr>
          </a:lstStyle>
          <a:p>
            <a:pPr>
              <a:defRPr/>
            </a:pPr>
            <a:fld id="{EE6AAAD0-303F-47A1-B66A-62702CA4122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5539198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5"/>
          <p:cNvSpPr>
            <a:spLocks noGrp="1" noChangeArrowheads="1"/>
          </p:cNvSpPr>
          <p:nvPr>
            <p:ph type="sldNum" sz="quarter" idx="10"/>
          </p:nvPr>
        </p:nvSpPr>
        <p:spPr>
          <a:ln/>
        </p:spPr>
        <p:txBody>
          <a:bodyPr/>
          <a:lstStyle>
            <a:lvl1pPr>
              <a:defRPr/>
            </a:lvl1pPr>
          </a:lstStyle>
          <a:p>
            <a:pPr>
              <a:defRPr/>
            </a:pPr>
            <a:fld id="{3A79129A-DB9A-4B69-BC01-3EFE109787E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7065677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5"/>
          <p:cNvSpPr>
            <a:spLocks noGrp="1" noChangeArrowheads="1"/>
          </p:cNvSpPr>
          <p:nvPr>
            <p:ph type="sldNum" sz="quarter" idx="10"/>
          </p:nvPr>
        </p:nvSpPr>
        <p:spPr>
          <a:ln/>
        </p:spPr>
        <p:txBody>
          <a:bodyPr/>
          <a:lstStyle>
            <a:lvl1pPr>
              <a:defRPr/>
            </a:lvl1pPr>
          </a:lstStyle>
          <a:p>
            <a:pPr>
              <a:defRPr/>
            </a:pPr>
            <a:fld id="{32B199C9-D020-4405-A303-060C7B84C2D0}" type="slidenum">
              <a:rPr lang="en-US"/>
              <a:pPr>
                <a:defRPr/>
              </a:pPr>
              <a:t>‹#›</a:t>
            </a:fld>
            <a:endParaRPr lang="en-US" dirty="0"/>
          </a:p>
        </p:txBody>
      </p:sp>
    </p:spTree>
    <p:extLst>
      <p:ext uri="{BB962C8B-B14F-4D97-AF65-F5344CB8AC3E}">
        <p14:creationId xmlns:p14="http://schemas.microsoft.com/office/powerpoint/2010/main" val="7312702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5"/>
          <p:cNvSpPr>
            <a:spLocks noGrp="1" noChangeArrowheads="1"/>
          </p:cNvSpPr>
          <p:nvPr>
            <p:ph type="sldNum" sz="quarter" idx="10"/>
          </p:nvPr>
        </p:nvSpPr>
        <p:spPr>
          <a:ln/>
        </p:spPr>
        <p:txBody>
          <a:bodyPr/>
          <a:lstStyle>
            <a:lvl1pPr>
              <a:defRPr/>
            </a:lvl1pPr>
          </a:lstStyle>
          <a:p>
            <a:pPr>
              <a:defRPr/>
            </a:pPr>
            <a:fld id="{B61EBEA6-488A-47B1-AA7A-16EAF614739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2094101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5"/>
          <p:cNvSpPr>
            <a:spLocks noGrp="1" noChangeArrowheads="1"/>
          </p:cNvSpPr>
          <p:nvPr>
            <p:ph type="sldNum" sz="quarter" idx="10"/>
          </p:nvPr>
        </p:nvSpPr>
        <p:spPr>
          <a:ln/>
        </p:spPr>
        <p:txBody>
          <a:bodyPr/>
          <a:lstStyle>
            <a:lvl1pPr>
              <a:defRPr/>
            </a:lvl1pPr>
          </a:lstStyle>
          <a:p>
            <a:pPr>
              <a:defRPr/>
            </a:pPr>
            <a:fld id="{2BBB5887-B245-413A-A0E6-76D7F36B037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21869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5"/>
          <p:cNvSpPr>
            <a:spLocks noGrp="1" noChangeArrowheads="1"/>
          </p:cNvSpPr>
          <p:nvPr>
            <p:ph type="sldNum" sz="quarter" idx="10"/>
          </p:nvPr>
        </p:nvSpPr>
        <p:spPr>
          <a:ln/>
        </p:spPr>
        <p:txBody>
          <a:bodyPr/>
          <a:lstStyle>
            <a:lvl1pPr>
              <a:defRPr/>
            </a:lvl1pPr>
          </a:lstStyle>
          <a:p>
            <a:pPr>
              <a:defRPr/>
            </a:pPr>
            <a:fld id="{78B26C32-5469-466E-B5F0-E914F25EFA2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9999644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5"/>
          <p:cNvSpPr>
            <a:spLocks noGrp="1" noChangeArrowheads="1"/>
          </p:cNvSpPr>
          <p:nvPr>
            <p:ph type="sldNum" sz="quarter" idx="10"/>
          </p:nvPr>
        </p:nvSpPr>
        <p:spPr>
          <a:ln/>
        </p:spPr>
        <p:txBody>
          <a:bodyPr/>
          <a:lstStyle>
            <a:lvl1pPr>
              <a:defRPr/>
            </a:lvl1pPr>
          </a:lstStyle>
          <a:p>
            <a:pPr>
              <a:defRPr/>
            </a:pPr>
            <a:fld id="{52D8C9A7-094C-46B1-9350-32BD1D5527A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1041308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277813"/>
            <a:ext cx="19431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277813"/>
            <a:ext cx="56769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5"/>
          <p:cNvSpPr>
            <a:spLocks noGrp="1" noChangeArrowheads="1"/>
          </p:cNvSpPr>
          <p:nvPr>
            <p:ph type="sldNum" sz="quarter" idx="10"/>
          </p:nvPr>
        </p:nvSpPr>
        <p:spPr>
          <a:ln/>
        </p:spPr>
        <p:txBody>
          <a:bodyPr/>
          <a:lstStyle>
            <a:lvl1pPr>
              <a:defRPr/>
            </a:lvl1pPr>
          </a:lstStyle>
          <a:p>
            <a:pPr>
              <a:defRPr/>
            </a:pPr>
            <a:fld id="{368B684F-264E-4243-BAE4-C8F67C078EC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5363874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914400" y="1600200"/>
            <a:ext cx="38100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76800" y="1600200"/>
            <a:ext cx="38100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5"/>
          <p:cNvSpPr>
            <a:spLocks noGrp="1" noChangeArrowheads="1"/>
          </p:cNvSpPr>
          <p:nvPr>
            <p:ph type="sldNum" sz="quarter" idx="10"/>
          </p:nvPr>
        </p:nvSpPr>
        <p:spPr>
          <a:ln/>
        </p:spPr>
        <p:txBody>
          <a:bodyPr/>
          <a:lstStyle>
            <a:lvl1pPr>
              <a:defRPr/>
            </a:lvl1pPr>
          </a:lstStyle>
          <a:p>
            <a:pPr>
              <a:defRPr/>
            </a:pPr>
            <a:fld id="{18D20ABC-2BB2-4DCC-9464-2DC5B5F1B54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5319511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15"/>
          <p:cNvSpPr>
            <a:spLocks noGrp="1" noChangeArrowheads="1"/>
          </p:cNvSpPr>
          <p:nvPr>
            <p:ph type="sldNum" sz="quarter" idx="10"/>
          </p:nvPr>
        </p:nvSpPr>
        <p:spPr>
          <a:ln/>
        </p:spPr>
        <p:txBody>
          <a:bodyPr/>
          <a:lstStyle>
            <a:lvl1pPr>
              <a:defRPr/>
            </a:lvl1pPr>
          </a:lstStyle>
          <a:p>
            <a:pPr>
              <a:defRPr/>
            </a:pPr>
            <a:fld id="{B42673CA-358D-46B2-B112-CF1B5BD8DEB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548799167"/>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685800" y="2130425"/>
            <a:ext cx="7772400" cy="1470025"/>
          </a:xfrm>
        </p:spPr>
        <p:txBody>
          <a:bodyPr/>
          <a:lstStyle/>
          <a:p>
            <a:r>
              <a:rPr lang="en-US"/>
              <a:t>Click to edit Master title style</a:t>
            </a:r>
            <a:endParaRPr lang="en-US" dirty="0"/>
          </a:p>
        </p:txBody>
      </p:sp>
      <p:sp>
        <p:nvSpPr>
          <p:cNvPr id="8" name="Subtitle 2"/>
          <p:cNvSpPr>
            <a:spLocks noGrp="1"/>
          </p:cNvSpPr>
          <p:nvPr>
            <p:ph type="subTitle" idx="1"/>
          </p:nvPr>
        </p:nvSpPr>
        <p:spPr>
          <a:xfrm>
            <a:off x="1371600" y="3886200"/>
            <a:ext cx="6400800" cy="1752600"/>
          </a:xfrm>
        </p:spPr>
        <p:txBody>
          <a:body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fld id="{9E604E92-8AB6-45AB-97EE-3B589B7EBE5A}" type="datetime1">
              <a:rPr lang="en-US" smtClean="0"/>
              <a:t>9/21/2017</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pPr>
              <a:defRPr/>
            </a:pPr>
            <a:fld id="{80D3A0A1-099B-4A94-AE21-8A5312079287}" type="slidenum">
              <a:rPr lang="en-US" smtClean="0"/>
              <a:pPr>
                <a:defRPr/>
              </a:pPr>
              <a:t>‹#›</a:t>
            </a:fld>
            <a:endParaRPr lang="en-US" dirty="0"/>
          </a:p>
        </p:txBody>
      </p:sp>
      <p:pic>
        <p:nvPicPr>
          <p:cNvPr id="9" name="Picture 16"/>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8600" y="6019800"/>
            <a:ext cx="1295400" cy="67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17"/>
          <p:cNvSpPr>
            <a:spLocks noChangeArrowheads="1"/>
          </p:cNvSpPr>
          <p:nvPr userDrawn="1"/>
        </p:nvSpPr>
        <p:spPr bwMode="auto">
          <a:xfrm>
            <a:off x="7969313" y="6627168"/>
            <a:ext cx="110318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b">
            <a:spAutoFit/>
          </a:bodyPr>
          <a:lstStyle/>
          <a:p>
            <a:pPr algn="ctr"/>
            <a:r>
              <a:rPr lang="en-US" sz="900" dirty="0"/>
              <a:t>© 2013 NCCAOM</a:t>
            </a:r>
          </a:p>
        </p:txBody>
      </p:sp>
    </p:spTree>
    <p:extLst>
      <p:ext uri="{BB962C8B-B14F-4D97-AF65-F5344CB8AC3E}">
        <p14:creationId xmlns:p14="http://schemas.microsoft.com/office/powerpoint/2010/main" val="11321818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8" name="Content Placeholder 2"/>
          <p:cNvSpPr>
            <a:spLocks noGrp="1"/>
          </p:cNvSpPr>
          <p:nvPr>
            <p:ph idx="13"/>
          </p:nvPr>
        </p:nvSpPr>
        <p:spPr>
          <a:xfrm>
            <a:off x="862138" y="1600200"/>
            <a:ext cx="7824661" cy="4525963"/>
          </a:xfrm>
        </p:spPr>
        <p:txBody>
          <a:bodyPr/>
          <a:lstStyle/>
          <a:p>
            <a:pPr lvl="0"/>
            <a:r>
              <a:rPr lang="en-US"/>
              <a:t>Click to edit Master text styles</a:t>
            </a:r>
          </a:p>
        </p:txBody>
      </p:sp>
      <p:sp>
        <p:nvSpPr>
          <p:cNvPr id="4" name="Date Placeholder 3"/>
          <p:cNvSpPr>
            <a:spLocks noGrp="1"/>
          </p:cNvSpPr>
          <p:nvPr>
            <p:ph type="dt" sz="half" idx="14"/>
          </p:nvPr>
        </p:nvSpPr>
        <p:spPr/>
        <p:txBody>
          <a:bodyPr/>
          <a:lstStyle>
            <a:lvl1pPr>
              <a:defRPr/>
            </a:lvl1pPr>
          </a:lstStyle>
          <a:p>
            <a:fld id="{55AC3665-71A5-4815-9E93-EAE734CD5A34}" type="datetime1">
              <a:rPr lang="en-US" smtClean="0"/>
              <a:t>9/21/2017</a:t>
            </a:fld>
            <a:endParaRPr lang="en-US"/>
          </a:p>
        </p:txBody>
      </p:sp>
      <p:sp>
        <p:nvSpPr>
          <p:cNvPr id="5" name="Footer Placeholder 4"/>
          <p:cNvSpPr>
            <a:spLocks noGrp="1"/>
          </p:cNvSpPr>
          <p:nvPr>
            <p:ph type="ftr" sz="quarter" idx="15"/>
          </p:nvPr>
        </p:nvSpPr>
        <p:spPr/>
        <p:txBody>
          <a:bodyPr/>
          <a:lstStyle>
            <a:lvl1pPr>
              <a:defRPr/>
            </a:lvl1pPr>
          </a:lstStyle>
          <a:p>
            <a:endParaRPr lang="en-US"/>
          </a:p>
        </p:txBody>
      </p:sp>
      <p:sp>
        <p:nvSpPr>
          <p:cNvPr id="6" name="Slide Number Placeholder 5"/>
          <p:cNvSpPr>
            <a:spLocks noGrp="1"/>
          </p:cNvSpPr>
          <p:nvPr>
            <p:ph type="sldNum" sz="quarter" idx="16"/>
          </p:nvPr>
        </p:nvSpPr>
        <p:spPr/>
        <p:txBody>
          <a:bodyPr/>
          <a:lstStyle>
            <a:lvl1pPr>
              <a:defRPr/>
            </a:lvl1pPr>
          </a:lstStyle>
          <a:p>
            <a:pPr>
              <a:defRPr/>
            </a:pPr>
            <a:fld id="{57085893-B39F-49D5-91A7-6FAB22BCA5A2}" type="slidenum">
              <a:rPr lang="en-US" smtClean="0"/>
              <a:pPr>
                <a:defRPr/>
              </a:pPr>
              <a:t>‹#›</a:t>
            </a:fld>
            <a:endParaRPr lang="en-US" dirty="0"/>
          </a:p>
        </p:txBody>
      </p:sp>
      <p:sp>
        <p:nvSpPr>
          <p:cNvPr id="7" name="Text Placeholder 6"/>
          <p:cNvSpPr>
            <a:spLocks noGrp="1"/>
          </p:cNvSpPr>
          <p:nvPr>
            <p:ph type="body" sz="quarter" idx="17" hasCustomPrompt="1"/>
          </p:nvPr>
        </p:nvSpPr>
        <p:spPr>
          <a:xfrm>
            <a:off x="862138" y="311499"/>
            <a:ext cx="7824662" cy="1145826"/>
          </a:xfrm>
        </p:spPr>
        <p:txBody>
          <a:bodyPr anchor="ctr"/>
          <a:lstStyle>
            <a:lvl1pPr marL="0" indent="0">
              <a:buNone/>
              <a:defRPr sz="4400">
                <a:solidFill>
                  <a:schemeClr val="accent1"/>
                </a:solidFill>
              </a:defRPr>
            </a:lvl1pPr>
          </a:lstStyle>
          <a:p>
            <a:pPr lvl="0"/>
            <a:r>
              <a:rPr lang="en-US" dirty="0"/>
              <a:t>Click to add title</a:t>
            </a:r>
          </a:p>
        </p:txBody>
      </p:sp>
    </p:spTree>
    <p:extLst>
      <p:ext uri="{BB962C8B-B14F-4D97-AF65-F5344CB8AC3E}">
        <p14:creationId xmlns:p14="http://schemas.microsoft.com/office/powerpoint/2010/main" val="25854279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CF5B8124-62B8-4AAE-951F-0F328470D7A8}" type="datetime1">
              <a:rPr lang="en-US" smtClean="0"/>
              <a:t>9/21/2017</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pPr>
              <a:defRPr/>
            </a:pPr>
            <a:fld id="{2FA632ED-925D-4D92-BB7B-21A11F30E110}" type="slidenum">
              <a:rPr lang="en-US" smtClean="0"/>
              <a:pPr>
                <a:defRPr/>
              </a:pPr>
              <a:t>‹#›</a:t>
            </a:fld>
            <a:endParaRPr lang="en-US" dirty="0"/>
          </a:p>
        </p:txBody>
      </p:sp>
    </p:spTree>
    <p:extLst>
      <p:ext uri="{BB962C8B-B14F-4D97-AF65-F5344CB8AC3E}">
        <p14:creationId xmlns:p14="http://schemas.microsoft.com/office/powerpoint/2010/main" val="41479507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5"/>
          <p:cNvSpPr>
            <a:spLocks noGrp="1" noChangeArrowheads="1"/>
          </p:cNvSpPr>
          <p:nvPr>
            <p:ph type="sldNum" sz="quarter" idx="10"/>
          </p:nvPr>
        </p:nvSpPr>
        <p:spPr>
          <a:ln/>
        </p:spPr>
        <p:txBody>
          <a:bodyPr/>
          <a:lstStyle>
            <a:lvl1pPr>
              <a:defRPr/>
            </a:lvl1pPr>
          </a:lstStyle>
          <a:p>
            <a:pPr>
              <a:defRPr/>
            </a:pPr>
            <a:fld id="{2FA632ED-925D-4D92-BB7B-21A11F30E110}" type="slidenum">
              <a:rPr lang="en-US"/>
              <a:pPr>
                <a:defRPr/>
              </a:pPr>
              <a:t>‹#›</a:t>
            </a:fld>
            <a:endParaRPr lang="en-US" dirty="0"/>
          </a:p>
        </p:txBody>
      </p:sp>
    </p:spTree>
    <p:extLst>
      <p:ext uri="{BB962C8B-B14F-4D97-AF65-F5344CB8AC3E}">
        <p14:creationId xmlns:p14="http://schemas.microsoft.com/office/powerpoint/2010/main" val="23072849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fld id="{C8C8F3C6-C0B0-41A7-8616-F8DEA698DCE2}" type="datetime1">
              <a:rPr lang="en-US" smtClean="0"/>
              <a:t>9/21/2017</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pPr>
              <a:defRPr/>
            </a:pPr>
            <a:fld id="{64CE1031-67C3-4F64-A3BF-1724491A11F8}" type="slidenum">
              <a:rPr lang="en-US" smtClean="0"/>
              <a:pPr>
                <a:defRPr/>
              </a:pPr>
              <a:t>‹#›</a:t>
            </a:fld>
            <a:endParaRPr lang="en-US" dirty="0"/>
          </a:p>
        </p:txBody>
      </p:sp>
    </p:spTree>
    <p:extLst>
      <p:ext uri="{BB962C8B-B14F-4D97-AF65-F5344CB8AC3E}">
        <p14:creationId xmlns:p14="http://schemas.microsoft.com/office/powerpoint/2010/main" val="25970967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fld id="{209C8D52-29E2-4666-8DD2-EDE4466976F3}" type="datetime1">
              <a:rPr lang="en-US" smtClean="0"/>
              <a:t>9/21/2017</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pPr>
              <a:defRPr/>
            </a:pPr>
            <a:fld id="{EE6AAAD0-303F-47A1-B66A-62702CA41225}" type="slidenum">
              <a:rPr lang="en-US" smtClean="0"/>
              <a:pPr>
                <a:defRPr/>
              </a:pPr>
              <a:t>‹#›</a:t>
            </a:fld>
            <a:endParaRPr lang="en-US" dirty="0"/>
          </a:p>
        </p:txBody>
      </p:sp>
    </p:spTree>
    <p:extLst>
      <p:ext uri="{BB962C8B-B14F-4D97-AF65-F5344CB8AC3E}">
        <p14:creationId xmlns:p14="http://schemas.microsoft.com/office/powerpoint/2010/main" val="2913833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fld id="{D29ACC73-4AFF-434B-B079-94995CFE91C7}" type="datetime1">
              <a:rPr lang="en-US" smtClean="0"/>
              <a:t>9/21/2017</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pPr>
              <a:defRPr/>
            </a:pPr>
            <a:fld id="{3A79129A-DB9A-4B69-BC01-3EFE109787E5}" type="slidenum">
              <a:rPr lang="en-US" smtClean="0"/>
              <a:pPr>
                <a:defRPr/>
              </a:pPr>
              <a:t>‹#›</a:t>
            </a:fld>
            <a:endParaRPr lang="en-US" dirty="0"/>
          </a:p>
        </p:txBody>
      </p:sp>
    </p:spTree>
    <p:extLst>
      <p:ext uri="{BB962C8B-B14F-4D97-AF65-F5344CB8AC3E}">
        <p14:creationId xmlns:p14="http://schemas.microsoft.com/office/powerpoint/2010/main" val="191055680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4B217661-0588-4D8A-8329-6C40EEB18927}" type="datetime1">
              <a:rPr lang="en-US" smtClean="0"/>
              <a:t>9/21/2017</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pPr>
              <a:defRPr/>
            </a:pPr>
            <a:fld id="{B61EBEA6-488A-47B1-AA7A-16EAF6147395}" type="slidenum">
              <a:rPr lang="en-US" smtClean="0"/>
              <a:pPr>
                <a:defRPr/>
              </a:pPr>
              <a:t>‹#›</a:t>
            </a:fld>
            <a:endParaRPr lang="en-US" dirty="0"/>
          </a:p>
        </p:txBody>
      </p:sp>
    </p:spTree>
    <p:extLst>
      <p:ext uri="{BB962C8B-B14F-4D97-AF65-F5344CB8AC3E}">
        <p14:creationId xmlns:p14="http://schemas.microsoft.com/office/powerpoint/2010/main" val="107193544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FAAA0AD1-B7FE-4211-BEE5-340E23F7AFEB}" type="datetime1">
              <a:rPr lang="en-US" smtClean="0"/>
              <a:t>9/21/2017</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pPr>
              <a:defRPr/>
            </a:pPr>
            <a:fld id="{2BBB5887-B245-413A-A0E6-76D7F36B0375}" type="slidenum">
              <a:rPr lang="en-US" smtClean="0"/>
              <a:pPr>
                <a:defRPr/>
              </a:pPr>
              <a:t>‹#›</a:t>
            </a:fld>
            <a:endParaRPr lang="en-US" dirty="0"/>
          </a:p>
        </p:txBody>
      </p:sp>
    </p:spTree>
    <p:extLst>
      <p:ext uri="{BB962C8B-B14F-4D97-AF65-F5344CB8AC3E}">
        <p14:creationId xmlns:p14="http://schemas.microsoft.com/office/powerpoint/2010/main" val="362908212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9A674155-7716-49F8-8646-618198D2EC0F}" type="datetime1">
              <a:rPr lang="en-US" smtClean="0"/>
              <a:t>9/21/2017</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pPr>
              <a:defRPr/>
            </a:pPr>
            <a:fld id="{78B26C32-5469-466E-B5F0-E914F25EFA20}" type="slidenum">
              <a:rPr lang="en-US" smtClean="0"/>
              <a:pPr>
                <a:defRPr/>
              </a:pPr>
              <a:t>‹#›</a:t>
            </a:fld>
            <a:endParaRPr lang="en-US" dirty="0"/>
          </a:p>
        </p:txBody>
      </p:sp>
    </p:spTree>
    <p:extLst>
      <p:ext uri="{BB962C8B-B14F-4D97-AF65-F5344CB8AC3E}">
        <p14:creationId xmlns:p14="http://schemas.microsoft.com/office/powerpoint/2010/main" val="261826598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1DD4C2BE-155E-4214-8D1F-965D3D051C7A}" type="datetime1">
              <a:rPr lang="en-US" smtClean="0"/>
              <a:t>9/21/2017</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pPr>
              <a:defRPr/>
            </a:pPr>
            <a:fld id="{52D8C9A7-094C-46B1-9350-32BD1D5527AB}" type="slidenum">
              <a:rPr lang="en-US" smtClean="0"/>
              <a:pPr>
                <a:defRPr/>
              </a:pPr>
              <a:t>‹#›</a:t>
            </a:fld>
            <a:endParaRPr lang="en-US" dirty="0"/>
          </a:p>
        </p:txBody>
      </p:sp>
    </p:spTree>
    <p:extLst>
      <p:ext uri="{BB962C8B-B14F-4D97-AF65-F5344CB8AC3E}">
        <p14:creationId xmlns:p14="http://schemas.microsoft.com/office/powerpoint/2010/main" val="263531474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93D9BE16-434F-4148-8482-9FDA6DBC3407}" type="datetime1">
              <a:rPr lang="en-US" smtClean="0"/>
              <a:t>9/21/2017</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pPr>
              <a:defRPr/>
            </a:pPr>
            <a:fld id="{368B684F-264E-4243-BAE4-C8F67C078EC7}" type="slidenum">
              <a:rPr lang="en-US" smtClean="0"/>
              <a:pPr>
                <a:defRPr/>
              </a:pPr>
              <a:t>‹#›</a:t>
            </a:fld>
            <a:endParaRPr lang="en-US" dirty="0"/>
          </a:p>
        </p:txBody>
      </p:sp>
    </p:spTree>
    <p:extLst>
      <p:ext uri="{BB962C8B-B14F-4D97-AF65-F5344CB8AC3E}">
        <p14:creationId xmlns:p14="http://schemas.microsoft.com/office/powerpoint/2010/main" val="178852766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5"/>
          <p:cNvSpPr>
            <a:spLocks noGrp="1" noChangeArrowheads="1"/>
          </p:cNvSpPr>
          <p:nvPr>
            <p:ph type="sldNum" sz="quarter" idx="10"/>
          </p:nvPr>
        </p:nvSpPr>
        <p:spPr>
          <a:ln/>
        </p:spPr>
        <p:txBody>
          <a:bodyPr/>
          <a:lstStyle>
            <a:lvl1pPr>
              <a:defRPr/>
            </a:lvl1pPr>
          </a:lstStyle>
          <a:p>
            <a:pPr>
              <a:defRPr/>
            </a:pPr>
            <a:fld id="{32B199C9-D020-4405-A303-060C7B84C2D0}" type="slidenum">
              <a:rPr lang="en-US"/>
              <a:pPr>
                <a:defRPr/>
              </a:pPr>
              <a:t>‹#›</a:t>
            </a:fld>
            <a:endParaRPr lang="en-US" dirty="0"/>
          </a:p>
        </p:txBody>
      </p:sp>
    </p:spTree>
    <p:extLst>
      <p:ext uri="{BB962C8B-B14F-4D97-AF65-F5344CB8AC3E}">
        <p14:creationId xmlns:p14="http://schemas.microsoft.com/office/powerpoint/2010/main" val="212447378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685800" y="2130425"/>
            <a:ext cx="7772400" cy="1470025"/>
          </a:xfrm>
        </p:spPr>
        <p:txBody>
          <a:bodyPr/>
          <a:lstStyle/>
          <a:p>
            <a:r>
              <a:rPr lang="en-US"/>
              <a:t>Click to edit Master title style</a:t>
            </a:r>
            <a:endParaRPr lang="en-US" dirty="0"/>
          </a:p>
        </p:txBody>
      </p:sp>
      <p:sp>
        <p:nvSpPr>
          <p:cNvPr id="8" name="Subtitle 2"/>
          <p:cNvSpPr>
            <a:spLocks noGrp="1"/>
          </p:cNvSpPr>
          <p:nvPr>
            <p:ph type="subTitle" idx="1"/>
          </p:nvPr>
        </p:nvSpPr>
        <p:spPr>
          <a:xfrm>
            <a:off x="1371600" y="3886200"/>
            <a:ext cx="6400800" cy="1752600"/>
          </a:xfrm>
        </p:spPr>
        <p:txBody>
          <a:bodyPr/>
          <a:lstStyle/>
          <a:p>
            <a:r>
              <a:rPr lang="en-US"/>
              <a:t>Click to edit Master subtitle style</a:t>
            </a:r>
            <a:endParaRPr lang="en-US" dirty="0"/>
          </a:p>
        </p:txBody>
      </p:sp>
      <p:sp>
        <p:nvSpPr>
          <p:cNvPr id="9" name="Rectangle 6"/>
          <p:cNvSpPr>
            <a:spLocks noChangeArrowheads="1"/>
          </p:cNvSpPr>
          <p:nvPr userDrawn="1"/>
        </p:nvSpPr>
        <p:spPr bwMode="auto">
          <a:xfrm>
            <a:off x="533400" y="6320135"/>
            <a:ext cx="8229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defRPr/>
            </a:pPr>
            <a:r>
              <a:rPr lang="en-US" sz="1200" dirty="0">
                <a:solidFill>
                  <a:srgbClr val="000000"/>
                </a:solidFill>
                <a:cs typeface="+mn-cs"/>
              </a:rPr>
              <a:t>© Copyright 2013 NCCAOM. Any use of these materials,</a:t>
            </a:r>
            <a:r>
              <a:rPr lang="en-US" sz="1200" baseline="0" dirty="0">
                <a:solidFill>
                  <a:srgbClr val="000000"/>
                </a:solidFill>
                <a:cs typeface="+mn-cs"/>
              </a:rPr>
              <a:t> </a:t>
            </a:r>
            <a:r>
              <a:rPr lang="en-US" sz="1200" dirty="0">
                <a:solidFill>
                  <a:srgbClr val="000000"/>
                </a:solidFill>
                <a:cs typeface="+mn-cs"/>
              </a:rPr>
              <a:t>including reproduction, modification, distribution</a:t>
            </a:r>
            <a:r>
              <a:rPr lang="en-US" sz="1200" baseline="0" dirty="0">
                <a:solidFill>
                  <a:srgbClr val="000000"/>
                </a:solidFill>
                <a:cs typeface="+mn-cs"/>
              </a:rPr>
              <a:t> </a:t>
            </a:r>
            <a:r>
              <a:rPr lang="en-US" sz="1200" dirty="0">
                <a:solidFill>
                  <a:srgbClr val="000000"/>
                </a:solidFill>
                <a:cs typeface="+mn-cs"/>
              </a:rPr>
              <a:t>or republication, without the prior</a:t>
            </a:r>
            <a:r>
              <a:rPr lang="en-US" sz="1200" baseline="0" dirty="0">
                <a:solidFill>
                  <a:srgbClr val="000000"/>
                </a:solidFill>
                <a:cs typeface="+mn-cs"/>
              </a:rPr>
              <a:t> </a:t>
            </a:r>
            <a:r>
              <a:rPr lang="en-US" sz="1200" dirty="0">
                <a:solidFill>
                  <a:srgbClr val="000000"/>
                </a:solidFill>
                <a:cs typeface="+mn-cs"/>
              </a:rPr>
              <a:t>written</a:t>
            </a:r>
            <a:r>
              <a:rPr lang="en-US" sz="1200" baseline="0" dirty="0">
                <a:solidFill>
                  <a:srgbClr val="000000"/>
                </a:solidFill>
                <a:cs typeface="+mn-cs"/>
              </a:rPr>
              <a:t> </a:t>
            </a:r>
            <a:r>
              <a:rPr lang="en-US" sz="1200" dirty="0">
                <a:solidFill>
                  <a:srgbClr val="000000"/>
                </a:solidFill>
                <a:cs typeface="+mn-cs"/>
              </a:rPr>
              <a:t>consent of NCCAOM, is strictly prohibited.</a:t>
            </a:r>
          </a:p>
        </p:txBody>
      </p:sp>
    </p:spTree>
    <p:extLst>
      <p:ext uri="{BB962C8B-B14F-4D97-AF65-F5344CB8AC3E}">
        <p14:creationId xmlns:p14="http://schemas.microsoft.com/office/powerpoint/2010/main" val="4696575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600200"/>
            <a:ext cx="38100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76800" y="1600200"/>
            <a:ext cx="38100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5"/>
          <p:cNvSpPr>
            <a:spLocks noGrp="1" noChangeArrowheads="1"/>
          </p:cNvSpPr>
          <p:nvPr>
            <p:ph type="sldNum" sz="quarter" idx="10"/>
          </p:nvPr>
        </p:nvSpPr>
        <p:spPr>
          <a:ln/>
        </p:spPr>
        <p:txBody>
          <a:bodyPr/>
          <a:lstStyle>
            <a:lvl1pPr>
              <a:defRPr/>
            </a:lvl1pPr>
          </a:lstStyle>
          <a:p>
            <a:pPr>
              <a:defRPr/>
            </a:pPr>
            <a:fld id="{64CE1031-67C3-4F64-A3BF-1724491A11F8}" type="slidenum">
              <a:rPr lang="en-US"/>
              <a:pPr>
                <a:defRPr/>
              </a:pPr>
              <a:t>‹#›</a:t>
            </a:fld>
            <a:endParaRPr lang="en-US" dirty="0"/>
          </a:p>
        </p:txBody>
      </p:sp>
    </p:spTree>
    <p:extLst>
      <p:ext uri="{BB962C8B-B14F-4D97-AF65-F5344CB8AC3E}">
        <p14:creationId xmlns:p14="http://schemas.microsoft.com/office/powerpoint/2010/main" val="585074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5"/>
          <p:cNvSpPr>
            <a:spLocks noGrp="1" noChangeArrowheads="1"/>
          </p:cNvSpPr>
          <p:nvPr>
            <p:ph type="sldNum" sz="quarter" idx="10"/>
          </p:nvPr>
        </p:nvSpPr>
        <p:spPr>
          <a:ln/>
        </p:spPr>
        <p:txBody>
          <a:bodyPr/>
          <a:lstStyle>
            <a:lvl1pPr>
              <a:defRPr/>
            </a:lvl1pPr>
          </a:lstStyle>
          <a:p>
            <a:pPr>
              <a:defRPr/>
            </a:pPr>
            <a:fld id="{EE6AAAD0-303F-47A1-B66A-62702CA41225}" type="slidenum">
              <a:rPr lang="en-US"/>
              <a:pPr>
                <a:defRPr/>
              </a:pPr>
              <a:t>‹#›</a:t>
            </a:fld>
            <a:endParaRPr lang="en-US" dirty="0"/>
          </a:p>
        </p:txBody>
      </p:sp>
    </p:spTree>
    <p:extLst>
      <p:ext uri="{BB962C8B-B14F-4D97-AF65-F5344CB8AC3E}">
        <p14:creationId xmlns:p14="http://schemas.microsoft.com/office/powerpoint/2010/main" val="26972219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5"/>
          <p:cNvSpPr>
            <a:spLocks noGrp="1" noChangeArrowheads="1"/>
          </p:cNvSpPr>
          <p:nvPr>
            <p:ph type="sldNum" sz="quarter" idx="10"/>
          </p:nvPr>
        </p:nvSpPr>
        <p:spPr>
          <a:ln/>
        </p:spPr>
        <p:txBody>
          <a:bodyPr/>
          <a:lstStyle>
            <a:lvl1pPr>
              <a:defRPr/>
            </a:lvl1pPr>
          </a:lstStyle>
          <a:p>
            <a:pPr>
              <a:defRPr/>
            </a:pPr>
            <a:fld id="{3A79129A-DB9A-4B69-BC01-3EFE109787E5}" type="slidenum">
              <a:rPr lang="en-US"/>
              <a:pPr>
                <a:defRPr/>
              </a:pPr>
              <a:t>‹#›</a:t>
            </a:fld>
            <a:endParaRPr lang="en-US" dirty="0"/>
          </a:p>
        </p:txBody>
      </p:sp>
    </p:spTree>
    <p:extLst>
      <p:ext uri="{BB962C8B-B14F-4D97-AF65-F5344CB8AC3E}">
        <p14:creationId xmlns:p14="http://schemas.microsoft.com/office/powerpoint/2010/main" val="2043079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5"/>
          <p:cNvSpPr>
            <a:spLocks noGrp="1" noChangeArrowheads="1"/>
          </p:cNvSpPr>
          <p:nvPr>
            <p:ph type="sldNum" sz="quarter" idx="10"/>
          </p:nvPr>
        </p:nvSpPr>
        <p:spPr>
          <a:ln/>
        </p:spPr>
        <p:txBody>
          <a:bodyPr/>
          <a:lstStyle>
            <a:lvl1pPr>
              <a:defRPr/>
            </a:lvl1pPr>
          </a:lstStyle>
          <a:p>
            <a:pPr>
              <a:defRPr/>
            </a:pPr>
            <a:fld id="{B61EBEA6-488A-47B1-AA7A-16EAF6147395}" type="slidenum">
              <a:rPr lang="en-US"/>
              <a:pPr>
                <a:defRPr/>
              </a:pPr>
              <a:t>‹#›</a:t>
            </a:fld>
            <a:endParaRPr lang="en-US" dirty="0"/>
          </a:p>
        </p:txBody>
      </p:sp>
    </p:spTree>
    <p:extLst>
      <p:ext uri="{BB962C8B-B14F-4D97-AF65-F5344CB8AC3E}">
        <p14:creationId xmlns:p14="http://schemas.microsoft.com/office/powerpoint/2010/main" val="7313627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5"/>
          <p:cNvSpPr>
            <a:spLocks noGrp="1" noChangeArrowheads="1"/>
          </p:cNvSpPr>
          <p:nvPr>
            <p:ph type="sldNum" sz="quarter" idx="10"/>
          </p:nvPr>
        </p:nvSpPr>
        <p:spPr>
          <a:ln/>
        </p:spPr>
        <p:txBody>
          <a:bodyPr/>
          <a:lstStyle>
            <a:lvl1pPr>
              <a:defRPr/>
            </a:lvl1pPr>
          </a:lstStyle>
          <a:p>
            <a:pPr>
              <a:defRPr/>
            </a:pPr>
            <a:fld id="{2BBB5887-B245-413A-A0E6-76D7F36B0375}" type="slidenum">
              <a:rPr lang="en-US"/>
              <a:pPr>
                <a:defRPr/>
              </a:pPr>
              <a:t>‹#›</a:t>
            </a:fld>
            <a:endParaRPr lang="en-US" dirty="0"/>
          </a:p>
        </p:txBody>
      </p:sp>
    </p:spTree>
    <p:extLst>
      <p:ext uri="{BB962C8B-B14F-4D97-AF65-F5344CB8AC3E}">
        <p14:creationId xmlns:p14="http://schemas.microsoft.com/office/powerpoint/2010/main" val="17026114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5"/>
          <p:cNvSpPr>
            <a:spLocks noGrp="1" noChangeArrowheads="1"/>
          </p:cNvSpPr>
          <p:nvPr>
            <p:ph type="sldNum" sz="quarter" idx="10"/>
          </p:nvPr>
        </p:nvSpPr>
        <p:spPr>
          <a:ln/>
        </p:spPr>
        <p:txBody>
          <a:bodyPr/>
          <a:lstStyle>
            <a:lvl1pPr>
              <a:defRPr/>
            </a:lvl1pPr>
          </a:lstStyle>
          <a:p>
            <a:pPr>
              <a:defRPr/>
            </a:pPr>
            <a:fld id="{78B26C32-5469-466E-B5F0-E914F25EFA20}" type="slidenum">
              <a:rPr lang="en-US"/>
              <a:pPr>
                <a:defRPr/>
              </a:pPr>
              <a:t>‹#›</a:t>
            </a:fld>
            <a:endParaRPr lang="en-US" dirty="0"/>
          </a:p>
        </p:txBody>
      </p:sp>
    </p:spTree>
    <p:extLst>
      <p:ext uri="{BB962C8B-B14F-4D97-AF65-F5344CB8AC3E}">
        <p14:creationId xmlns:p14="http://schemas.microsoft.com/office/powerpoint/2010/main" val="35804701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6" Type="http://schemas.openxmlformats.org/officeDocument/2006/relationships/image" Target="../media/image2.jpe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1.JP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image" Target="../media/image1.JPG"/><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8686800" cy="4876800"/>
            <a:chOff x="0" y="0"/>
            <a:chExt cx="5472" cy="3072"/>
          </a:xfrm>
        </p:grpSpPr>
        <p:sp>
          <p:nvSpPr>
            <p:cNvPr id="1033" name="Rectangle 3"/>
            <p:cNvSpPr>
              <a:spLocks noChangeArrowheads="1"/>
            </p:cNvSpPr>
            <p:nvPr/>
          </p:nvSpPr>
          <p:spPr bwMode="auto">
            <a:xfrm>
              <a:off x="0" y="0"/>
              <a:ext cx="384" cy="307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sz="2400" dirty="0">
                <a:latin typeface="Times New Roman" pitchFamily="18" charset="0"/>
              </a:endParaRPr>
            </a:p>
          </p:txBody>
        </p:sp>
        <p:grpSp>
          <p:nvGrpSpPr>
            <p:cNvPr id="1034" name="Group 4"/>
            <p:cNvGrpSpPr>
              <a:grpSpLocks/>
            </p:cNvGrpSpPr>
            <p:nvPr/>
          </p:nvGrpSpPr>
          <p:grpSpPr bwMode="auto">
            <a:xfrm>
              <a:off x="240" y="893"/>
              <a:ext cx="5232" cy="115"/>
              <a:chOff x="240" y="893"/>
              <a:chExt cx="5232" cy="115"/>
            </a:xfrm>
          </p:grpSpPr>
          <p:sp>
            <p:nvSpPr>
              <p:cNvPr id="1035" name="Rectangle 5"/>
              <p:cNvSpPr>
                <a:spLocks noChangeArrowheads="1"/>
              </p:cNvSpPr>
              <p:nvPr/>
            </p:nvSpPr>
            <p:spPr bwMode="auto">
              <a:xfrm>
                <a:off x="4320" y="893"/>
                <a:ext cx="1152" cy="11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sz="2400" dirty="0">
                  <a:latin typeface="Times New Roman" pitchFamily="18" charset="0"/>
                </a:endParaRPr>
              </a:p>
            </p:txBody>
          </p:sp>
          <p:sp>
            <p:nvSpPr>
              <p:cNvPr id="1036" name="Line 6"/>
              <p:cNvSpPr>
                <a:spLocks noChangeShapeType="1"/>
              </p:cNvSpPr>
              <p:nvPr/>
            </p:nvSpPr>
            <p:spPr bwMode="auto">
              <a:xfrm>
                <a:off x="240" y="941"/>
                <a:ext cx="5232"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p>
            </p:txBody>
          </p:sp>
        </p:grpSp>
      </p:grpSp>
      <p:sp>
        <p:nvSpPr>
          <p:cNvPr id="1027" name="Rectangle 7"/>
          <p:cNvSpPr>
            <a:spLocks noGrp="1" noChangeArrowheads="1"/>
          </p:cNvSpPr>
          <p:nvPr>
            <p:ph type="title"/>
          </p:nvPr>
        </p:nvSpPr>
        <p:spPr bwMode="auto">
          <a:xfrm>
            <a:off x="914400" y="277813"/>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8"/>
          <p:cNvSpPr>
            <a:spLocks noGrp="1" noChangeArrowheads="1"/>
          </p:cNvSpPr>
          <p:nvPr>
            <p:ph type="body" idx="1"/>
          </p:nvPr>
        </p:nvSpPr>
        <p:spPr bwMode="auto">
          <a:xfrm>
            <a:off x="914400" y="1600200"/>
            <a:ext cx="77724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p:txBody>
      </p:sp>
      <p:sp>
        <p:nvSpPr>
          <p:cNvPr id="1029" name="Line 12"/>
          <p:cNvSpPr>
            <a:spLocks noChangeShapeType="1"/>
          </p:cNvSpPr>
          <p:nvPr/>
        </p:nvSpPr>
        <p:spPr bwMode="auto">
          <a:xfrm>
            <a:off x="0" y="4876800"/>
            <a:ext cx="609600" cy="0"/>
          </a:xfrm>
          <a:prstGeom prst="line">
            <a:avLst/>
          </a:prstGeom>
          <a:noFill/>
          <a:ln w="44450">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p>
        </p:txBody>
      </p:sp>
      <p:pic>
        <p:nvPicPr>
          <p:cNvPr id="1030" name="Picture 1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28600" y="6019800"/>
            <a:ext cx="1295400" cy="67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Rectangle 14"/>
          <p:cNvSpPr>
            <a:spLocks noChangeArrowheads="1"/>
          </p:cNvSpPr>
          <p:nvPr/>
        </p:nvSpPr>
        <p:spPr bwMode="auto">
          <a:xfrm>
            <a:off x="7772400" y="6553200"/>
            <a:ext cx="1219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r>
              <a:rPr lang="en-US" sz="1000" dirty="0"/>
              <a:t>© 2013 NCCAOM</a:t>
            </a:r>
          </a:p>
        </p:txBody>
      </p:sp>
      <p:sp>
        <p:nvSpPr>
          <p:cNvPr id="380943" name="Rectangle 15"/>
          <p:cNvSpPr>
            <a:spLocks noGrp="1" noChangeArrowheads="1"/>
          </p:cNvSpPr>
          <p:nvPr>
            <p:ph type="sldNum" sz="quarter" idx="4"/>
          </p:nvPr>
        </p:nvSpPr>
        <p:spPr bwMode="auto">
          <a:xfrm>
            <a:off x="8229600" y="6324600"/>
            <a:ext cx="381000" cy="3048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000">
                <a:latin typeface="Arial" pitchFamily="34" charset="0"/>
                <a:cs typeface="Arial" pitchFamily="34" charset="0"/>
              </a:defRPr>
            </a:lvl1pPr>
          </a:lstStyle>
          <a:p>
            <a:pPr>
              <a:defRPr/>
            </a:pPr>
            <a:fld id="{57085893-B39F-49D5-91A7-6FAB22BCA5A2}"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115" r:id="rId1"/>
    <p:sldLayoutId id="2147484103" r:id="rId2"/>
    <p:sldLayoutId id="2147484104" r:id="rId3"/>
    <p:sldLayoutId id="2147484105" r:id="rId4"/>
    <p:sldLayoutId id="2147484106" r:id="rId5"/>
    <p:sldLayoutId id="2147484107" r:id="rId6"/>
    <p:sldLayoutId id="2147484108" r:id="rId7"/>
    <p:sldLayoutId id="2147484109" r:id="rId8"/>
    <p:sldLayoutId id="2147484110" r:id="rId9"/>
    <p:sldLayoutId id="2147484111" r:id="rId10"/>
    <p:sldLayoutId id="2147484112" r:id="rId11"/>
    <p:sldLayoutId id="2147484113" r:id="rId12"/>
    <p:sldLayoutId id="2147484114" r:id="rId13"/>
  </p:sldLayoutIdLst>
  <p:transition/>
  <p:hf hdr="0" ftr="0" dt="0"/>
  <p:txStyles>
    <p:titleStyle>
      <a:lvl1pPr algn="l" rtl="0" eaLnBrk="0" fontAlgn="base" hangingPunct="0">
        <a:spcBef>
          <a:spcPct val="0"/>
        </a:spcBef>
        <a:spcAft>
          <a:spcPct val="0"/>
        </a:spcAft>
        <a:defRPr sz="3800">
          <a:solidFill>
            <a:srgbClr val="000099"/>
          </a:solidFill>
          <a:latin typeface="+mj-lt"/>
          <a:ea typeface="+mj-ea"/>
          <a:cs typeface="+mj-cs"/>
        </a:defRPr>
      </a:lvl1pPr>
      <a:lvl2pPr algn="l" rtl="0" eaLnBrk="0" fontAlgn="base" hangingPunct="0">
        <a:spcBef>
          <a:spcPct val="0"/>
        </a:spcBef>
        <a:spcAft>
          <a:spcPct val="0"/>
        </a:spcAft>
        <a:defRPr sz="3800">
          <a:solidFill>
            <a:srgbClr val="000099"/>
          </a:solidFill>
          <a:latin typeface="Arial" pitchFamily="34" charset="0"/>
        </a:defRPr>
      </a:lvl2pPr>
      <a:lvl3pPr algn="l" rtl="0" eaLnBrk="0" fontAlgn="base" hangingPunct="0">
        <a:spcBef>
          <a:spcPct val="0"/>
        </a:spcBef>
        <a:spcAft>
          <a:spcPct val="0"/>
        </a:spcAft>
        <a:defRPr sz="3800">
          <a:solidFill>
            <a:srgbClr val="000099"/>
          </a:solidFill>
          <a:latin typeface="Arial" pitchFamily="34" charset="0"/>
        </a:defRPr>
      </a:lvl3pPr>
      <a:lvl4pPr algn="l" rtl="0" eaLnBrk="0" fontAlgn="base" hangingPunct="0">
        <a:spcBef>
          <a:spcPct val="0"/>
        </a:spcBef>
        <a:spcAft>
          <a:spcPct val="0"/>
        </a:spcAft>
        <a:defRPr sz="3800">
          <a:solidFill>
            <a:srgbClr val="000099"/>
          </a:solidFill>
          <a:latin typeface="Arial" pitchFamily="34" charset="0"/>
        </a:defRPr>
      </a:lvl4pPr>
      <a:lvl5pPr algn="l" rtl="0" eaLnBrk="0" fontAlgn="base" hangingPunct="0">
        <a:spcBef>
          <a:spcPct val="0"/>
        </a:spcBef>
        <a:spcAft>
          <a:spcPct val="0"/>
        </a:spcAft>
        <a:defRPr sz="3800">
          <a:solidFill>
            <a:srgbClr val="000099"/>
          </a:solidFill>
          <a:latin typeface="Arial" pitchFamily="34" charset="0"/>
        </a:defRPr>
      </a:lvl5pPr>
      <a:lvl6pPr marL="457200" algn="l" rtl="0" fontAlgn="base">
        <a:spcBef>
          <a:spcPct val="0"/>
        </a:spcBef>
        <a:spcAft>
          <a:spcPct val="0"/>
        </a:spcAft>
        <a:defRPr sz="3800">
          <a:solidFill>
            <a:srgbClr val="000099"/>
          </a:solidFill>
          <a:latin typeface="Arial" pitchFamily="34" charset="0"/>
        </a:defRPr>
      </a:lvl6pPr>
      <a:lvl7pPr marL="914400" algn="l" rtl="0" fontAlgn="base">
        <a:spcBef>
          <a:spcPct val="0"/>
        </a:spcBef>
        <a:spcAft>
          <a:spcPct val="0"/>
        </a:spcAft>
        <a:defRPr sz="3800">
          <a:solidFill>
            <a:srgbClr val="000099"/>
          </a:solidFill>
          <a:latin typeface="Arial" pitchFamily="34" charset="0"/>
        </a:defRPr>
      </a:lvl7pPr>
      <a:lvl8pPr marL="1371600" algn="l" rtl="0" fontAlgn="base">
        <a:spcBef>
          <a:spcPct val="0"/>
        </a:spcBef>
        <a:spcAft>
          <a:spcPct val="0"/>
        </a:spcAft>
        <a:defRPr sz="3800">
          <a:solidFill>
            <a:srgbClr val="000099"/>
          </a:solidFill>
          <a:latin typeface="Arial" pitchFamily="34" charset="0"/>
        </a:defRPr>
      </a:lvl8pPr>
      <a:lvl9pPr marL="1828800" algn="l" rtl="0" fontAlgn="base">
        <a:spcBef>
          <a:spcPct val="0"/>
        </a:spcBef>
        <a:spcAft>
          <a:spcPct val="0"/>
        </a:spcAft>
        <a:defRPr sz="3800">
          <a:solidFill>
            <a:srgbClr val="000099"/>
          </a:solidFill>
          <a:latin typeface="Arial" pitchFamily="34" charset="0"/>
        </a:defRPr>
      </a:lvl9pPr>
    </p:titleStyle>
    <p:bodyStyle>
      <a:lvl1pPr marL="342900" indent="-342900" algn="l" rtl="0" eaLnBrk="0" fontAlgn="base" hangingPunct="0">
        <a:spcBef>
          <a:spcPct val="20000"/>
        </a:spcBef>
        <a:spcAft>
          <a:spcPct val="0"/>
        </a:spcAft>
        <a:buClr>
          <a:schemeClr val="folHlink"/>
        </a:buClr>
        <a:buSzPct val="70000"/>
        <a:buFont typeface="Wingdings" pitchFamily="2" charset="2"/>
        <a:buChar char="n"/>
        <a:defRPr sz="2800">
          <a:solidFill>
            <a:srgbClr val="000099"/>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pitchFamily="2" charset="2"/>
        <a:buChar char="n"/>
        <a:defRPr sz="2600">
          <a:solidFill>
            <a:srgbClr val="CC6600"/>
          </a:solidFill>
          <a:latin typeface="+mn-lt"/>
        </a:defRPr>
      </a:lvl2pPr>
      <a:lvl3pPr marL="1143000" indent="-228600" algn="l" rtl="0" eaLnBrk="0" fontAlgn="base" hangingPunct="0">
        <a:spcBef>
          <a:spcPct val="20000"/>
        </a:spcBef>
        <a:spcAft>
          <a:spcPct val="0"/>
        </a:spcAft>
        <a:buClr>
          <a:schemeClr val="folHlink"/>
        </a:buClr>
        <a:buSzPct val="55000"/>
        <a:buFont typeface="Wingdings" pitchFamily="2" charset="2"/>
        <a:buChar char="n"/>
        <a:defRPr sz="2300">
          <a:solidFill>
            <a:schemeClr val="tx1"/>
          </a:solidFill>
          <a:latin typeface="+mn-lt"/>
        </a:defRPr>
      </a:lvl3pPr>
      <a:lvl4pPr marL="16002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8686800" cy="4876800"/>
            <a:chOff x="0" y="0"/>
            <a:chExt cx="5472" cy="3072"/>
          </a:xfrm>
        </p:grpSpPr>
        <p:sp>
          <p:nvSpPr>
            <p:cNvPr id="1033" name="Rectangle 3"/>
            <p:cNvSpPr>
              <a:spLocks noChangeArrowheads="1"/>
            </p:cNvSpPr>
            <p:nvPr/>
          </p:nvSpPr>
          <p:spPr bwMode="auto">
            <a:xfrm>
              <a:off x="0" y="0"/>
              <a:ext cx="384" cy="307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sz="2400" dirty="0">
                <a:solidFill>
                  <a:srgbClr val="000000"/>
                </a:solidFill>
                <a:latin typeface="Times New Roman" pitchFamily="18" charset="0"/>
              </a:endParaRPr>
            </a:p>
          </p:txBody>
        </p:sp>
        <p:grpSp>
          <p:nvGrpSpPr>
            <p:cNvPr id="1034" name="Group 4"/>
            <p:cNvGrpSpPr>
              <a:grpSpLocks/>
            </p:cNvGrpSpPr>
            <p:nvPr/>
          </p:nvGrpSpPr>
          <p:grpSpPr bwMode="auto">
            <a:xfrm>
              <a:off x="240" y="893"/>
              <a:ext cx="5232" cy="115"/>
              <a:chOff x="240" y="893"/>
              <a:chExt cx="5232" cy="115"/>
            </a:xfrm>
          </p:grpSpPr>
          <p:sp>
            <p:nvSpPr>
              <p:cNvPr id="1035" name="Rectangle 5"/>
              <p:cNvSpPr>
                <a:spLocks noChangeArrowheads="1"/>
              </p:cNvSpPr>
              <p:nvPr/>
            </p:nvSpPr>
            <p:spPr bwMode="auto">
              <a:xfrm>
                <a:off x="4320" y="893"/>
                <a:ext cx="1152" cy="11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sz="2400" dirty="0">
                  <a:solidFill>
                    <a:srgbClr val="000000"/>
                  </a:solidFill>
                  <a:latin typeface="Times New Roman" pitchFamily="18" charset="0"/>
                </a:endParaRPr>
              </a:p>
            </p:txBody>
          </p:sp>
          <p:sp>
            <p:nvSpPr>
              <p:cNvPr id="1036" name="Line 6"/>
              <p:cNvSpPr>
                <a:spLocks noChangeShapeType="1"/>
              </p:cNvSpPr>
              <p:nvPr/>
            </p:nvSpPr>
            <p:spPr bwMode="auto">
              <a:xfrm>
                <a:off x="240" y="941"/>
                <a:ext cx="5232"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solidFill>
                    <a:srgbClr val="000000"/>
                  </a:solidFill>
                </a:endParaRPr>
              </a:p>
            </p:txBody>
          </p:sp>
        </p:grpSp>
      </p:grpSp>
      <p:sp>
        <p:nvSpPr>
          <p:cNvPr id="1027" name="Rectangle 7"/>
          <p:cNvSpPr>
            <a:spLocks noGrp="1" noChangeArrowheads="1"/>
          </p:cNvSpPr>
          <p:nvPr>
            <p:ph type="title"/>
          </p:nvPr>
        </p:nvSpPr>
        <p:spPr bwMode="auto">
          <a:xfrm>
            <a:off x="914400" y="277813"/>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8"/>
          <p:cNvSpPr>
            <a:spLocks noGrp="1" noChangeArrowheads="1"/>
          </p:cNvSpPr>
          <p:nvPr>
            <p:ph type="body" idx="1"/>
          </p:nvPr>
        </p:nvSpPr>
        <p:spPr bwMode="auto">
          <a:xfrm>
            <a:off x="914400" y="1600200"/>
            <a:ext cx="77724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p:txBody>
      </p:sp>
      <p:sp>
        <p:nvSpPr>
          <p:cNvPr id="1029" name="Line 12"/>
          <p:cNvSpPr>
            <a:spLocks noChangeShapeType="1"/>
          </p:cNvSpPr>
          <p:nvPr/>
        </p:nvSpPr>
        <p:spPr bwMode="auto">
          <a:xfrm>
            <a:off x="0" y="4876800"/>
            <a:ext cx="609600" cy="0"/>
          </a:xfrm>
          <a:prstGeom prst="line">
            <a:avLst/>
          </a:prstGeom>
          <a:noFill/>
          <a:ln w="44450">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solidFill>
                <a:srgbClr val="000000"/>
              </a:solidFill>
            </a:endParaRPr>
          </a:p>
        </p:txBody>
      </p:sp>
      <p:pic>
        <p:nvPicPr>
          <p:cNvPr id="1030" name="Picture 1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28600" y="6019800"/>
            <a:ext cx="1295400" cy="67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Rectangle 14"/>
          <p:cNvSpPr>
            <a:spLocks noChangeArrowheads="1"/>
          </p:cNvSpPr>
          <p:nvPr/>
        </p:nvSpPr>
        <p:spPr bwMode="auto">
          <a:xfrm>
            <a:off x="7772400" y="6553200"/>
            <a:ext cx="1219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r>
              <a:rPr lang="en-US" sz="1000" dirty="0">
                <a:solidFill>
                  <a:srgbClr val="000000"/>
                </a:solidFill>
              </a:rPr>
              <a:t>© 2013 NCCAOM</a:t>
            </a:r>
          </a:p>
        </p:txBody>
      </p:sp>
      <p:sp>
        <p:nvSpPr>
          <p:cNvPr id="380943" name="Rectangle 15"/>
          <p:cNvSpPr>
            <a:spLocks noGrp="1" noChangeArrowheads="1"/>
          </p:cNvSpPr>
          <p:nvPr>
            <p:ph type="sldNum" sz="quarter" idx="4"/>
          </p:nvPr>
        </p:nvSpPr>
        <p:spPr bwMode="auto">
          <a:xfrm>
            <a:off x="8229600" y="6324600"/>
            <a:ext cx="381000" cy="3048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000">
                <a:latin typeface="Arial" pitchFamily="34" charset="0"/>
                <a:cs typeface="Arial" pitchFamily="34" charset="0"/>
              </a:defRPr>
            </a:lvl1pPr>
          </a:lstStyle>
          <a:p>
            <a:pPr>
              <a:defRPr/>
            </a:pPr>
            <a:fld id="{57085893-B39F-49D5-91A7-6FAB22BCA5A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168458700"/>
      </p:ext>
    </p:extLst>
  </p:cSld>
  <p:clrMap bg1="lt1" tx1="dk1" bg2="lt2" tx2="dk2" accent1="accent1" accent2="accent2" accent3="accent3" accent4="accent4" accent5="accent5" accent6="accent6" hlink="hlink" folHlink="folHlink"/>
  <p:sldLayoutIdLst>
    <p:sldLayoutId id="2147484143" r:id="rId1"/>
    <p:sldLayoutId id="2147484144" r:id="rId2"/>
    <p:sldLayoutId id="2147484145" r:id="rId3"/>
    <p:sldLayoutId id="2147484146" r:id="rId4"/>
    <p:sldLayoutId id="2147484147" r:id="rId5"/>
    <p:sldLayoutId id="2147484148" r:id="rId6"/>
    <p:sldLayoutId id="2147484149" r:id="rId7"/>
    <p:sldLayoutId id="2147484150" r:id="rId8"/>
    <p:sldLayoutId id="2147484151" r:id="rId9"/>
    <p:sldLayoutId id="2147484152" r:id="rId10"/>
    <p:sldLayoutId id="2147484153" r:id="rId11"/>
    <p:sldLayoutId id="2147484154" r:id="rId12"/>
    <p:sldLayoutId id="2147484155" r:id="rId13"/>
  </p:sldLayoutIdLst>
  <p:transition/>
  <p:hf hdr="0" ftr="0" dt="0"/>
  <p:txStyles>
    <p:titleStyle>
      <a:lvl1pPr algn="l" rtl="0" eaLnBrk="0" fontAlgn="base" hangingPunct="0">
        <a:spcBef>
          <a:spcPct val="0"/>
        </a:spcBef>
        <a:spcAft>
          <a:spcPct val="0"/>
        </a:spcAft>
        <a:defRPr sz="3800">
          <a:solidFill>
            <a:srgbClr val="000099"/>
          </a:solidFill>
          <a:latin typeface="+mj-lt"/>
          <a:ea typeface="+mj-ea"/>
          <a:cs typeface="+mj-cs"/>
        </a:defRPr>
      </a:lvl1pPr>
      <a:lvl2pPr algn="l" rtl="0" eaLnBrk="0" fontAlgn="base" hangingPunct="0">
        <a:spcBef>
          <a:spcPct val="0"/>
        </a:spcBef>
        <a:spcAft>
          <a:spcPct val="0"/>
        </a:spcAft>
        <a:defRPr sz="3800">
          <a:solidFill>
            <a:srgbClr val="000099"/>
          </a:solidFill>
          <a:latin typeface="Arial" pitchFamily="34" charset="0"/>
        </a:defRPr>
      </a:lvl2pPr>
      <a:lvl3pPr algn="l" rtl="0" eaLnBrk="0" fontAlgn="base" hangingPunct="0">
        <a:spcBef>
          <a:spcPct val="0"/>
        </a:spcBef>
        <a:spcAft>
          <a:spcPct val="0"/>
        </a:spcAft>
        <a:defRPr sz="3800">
          <a:solidFill>
            <a:srgbClr val="000099"/>
          </a:solidFill>
          <a:latin typeface="Arial" pitchFamily="34" charset="0"/>
        </a:defRPr>
      </a:lvl3pPr>
      <a:lvl4pPr algn="l" rtl="0" eaLnBrk="0" fontAlgn="base" hangingPunct="0">
        <a:spcBef>
          <a:spcPct val="0"/>
        </a:spcBef>
        <a:spcAft>
          <a:spcPct val="0"/>
        </a:spcAft>
        <a:defRPr sz="3800">
          <a:solidFill>
            <a:srgbClr val="000099"/>
          </a:solidFill>
          <a:latin typeface="Arial" pitchFamily="34" charset="0"/>
        </a:defRPr>
      </a:lvl4pPr>
      <a:lvl5pPr algn="l" rtl="0" eaLnBrk="0" fontAlgn="base" hangingPunct="0">
        <a:spcBef>
          <a:spcPct val="0"/>
        </a:spcBef>
        <a:spcAft>
          <a:spcPct val="0"/>
        </a:spcAft>
        <a:defRPr sz="3800">
          <a:solidFill>
            <a:srgbClr val="000099"/>
          </a:solidFill>
          <a:latin typeface="Arial" pitchFamily="34" charset="0"/>
        </a:defRPr>
      </a:lvl5pPr>
      <a:lvl6pPr marL="457200" algn="l" rtl="0" fontAlgn="base">
        <a:spcBef>
          <a:spcPct val="0"/>
        </a:spcBef>
        <a:spcAft>
          <a:spcPct val="0"/>
        </a:spcAft>
        <a:defRPr sz="3800">
          <a:solidFill>
            <a:srgbClr val="000099"/>
          </a:solidFill>
          <a:latin typeface="Arial" pitchFamily="34" charset="0"/>
        </a:defRPr>
      </a:lvl6pPr>
      <a:lvl7pPr marL="914400" algn="l" rtl="0" fontAlgn="base">
        <a:spcBef>
          <a:spcPct val="0"/>
        </a:spcBef>
        <a:spcAft>
          <a:spcPct val="0"/>
        </a:spcAft>
        <a:defRPr sz="3800">
          <a:solidFill>
            <a:srgbClr val="000099"/>
          </a:solidFill>
          <a:latin typeface="Arial" pitchFamily="34" charset="0"/>
        </a:defRPr>
      </a:lvl7pPr>
      <a:lvl8pPr marL="1371600" algn="l" rtl="0" fontAlgn="base">
        <a:spcBef>
          <a:spcPct val="0"/>
        </a:spcBef>
        <a:spcAft>
          <a:spcPct val="0"/>
        </a:spcAft>
        <a:defRPr sz="3800">
          <a:solidFill>
            <a:srgbClr val="000099"/>
          </a:solidFill>
          <a:latin typeface="Arial" pitchFamily="34" charset="0"/>
        </a:defRPr>
      </a:lvl8pPr>
      <a:lvl9pPr marL="1828800" algn="l" rtl="0" fontAlgn="base">
        <a:spcBef>
          <a:spcPct val="0"/>
        </a:spcBef>
        <a:spcAft>
          <a:spcPct val="0"/>
        </a:spcAft>
        <a:defRPr sz="3800">
          <a:solidFill>
            <a:srgbClr val="000099"/>
          </a:solidFill>
          <a:latin typeface="Arial" pitchFamily="34" charset="0"/>
        </a:defRPr>
      </a:lvl9pPr>
    </p:titleStyle>
    <p:bodyStyle>
      <a:lvl1pPr marL="342900" indent="-342900" algn="l" rtl="0" eaLnBrk="0" fontAlgn="base" hangingPunct="0">
        <a:spcBef>
          <a:spcPct val="20000"/>
        </a:spcBef>
        <a:spcAft>
          <a:spcPct val="0"/>
        </a:spcAft>
        <a:buClr>
          <a:schemeClr val="folHlink"/>
        </a:buClr>
        <a:buSzPct val="70000"/>
        <a:buFont typeface="Wingdings" pitchFamily="2" charset="2"/>
        <a:buChar char="n"/>
        <a:defRPr sz="2800">
          <a:solidFill>
            <a:srgbClr val="000099"/>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pitchFamily="2" charset="2"/>
        <a:buChar char="n"/>
        <a:defRPr sz="2600">
          <a:solidFill>
            <a:srgbClr val="CC6600"/>
          </a:solidFill>
          <a:latin typeface="+mn-lt"/>
        </a:defRPr>
      </a:lvl2pPr>
      <a:lvl3pPr marL="1143000" indent="-228600" algn="l" rtl="0" eaLnBrk="0" fontAlgn="base" hangingPunct="0">
        <a:spcBef>
          <a:spcPct val="20000"/>
        </a:spcBef>
        <a:spcAft>
          <a:spcPct val="0"/>
        </a:spcAft>
        <a:buClr>
          <a:schemeClr val="folHlink"/>
        </a:buClr>
        <a:buSzPct val="55000"/>
        <a:buFont typeface="Wingdings" pitchFamily="2" charset="2"/>
        <a:buChar char="n"/>
        <a:defRPr sz="2300">
          <a:solidFill>
            <a:schemeClr val="tx1"/>
          </a:solidFill>
          <a:latin typeface="+mn-lt"/>
        </a:defRPr>
      </a:lvl3pPr>
      <a:lvl4pPr marL="16002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06935B2D-17D0-415C-B9BC-1AAF3BF5411E}" type="datetime1">
              <a:rPr lang="en-US" smtClean="0"/>
              <a:t>9/21/2017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57085893-B39F-49D5-91A7-6FAB22BCA5A2}" type="slidenum">
              <a:rPr lang="en-US" smtClean="0"/>
              <a:pPr>
                <a:defRPr/>
              </a:pPr>
              <a:t>‹#›</a:t>
            </a:fld>
            <a:endParaRPr lang="en-US" dirty="0"/>
          </a:p>
        </p:txBody>
      </p:sp>
    </p:spTree>
    <p:extLst>
      <p:ext uri="{BB962C8B-B14F-4D97-AF65-F5344CB8AC3E}">
        <p14:creationId xmlns:p14="http://schemas.microsoft.com/office/powerpoint/2010/main" val="745915515"/>
      </p:ext>
    </p:extLst>
  </p:cSld>
  <p:clrMap bg1="lt1" tx1="dk1" bg2="lt2" tx2="dk2" accent1="accent1" accent2="accent2" accent3="accent3" accent4="accent4" accent5="accent5" accent6="accent6" hlink="hlink" folHlink="folHlink"/>
  <p:sldLayoutIdLst>
    <p:sldLayoutId id="2147484314" r:id="rId1"/>
    <p:sldLayoutId id="2147484315" r:id="rId2"/>
    <p:sldLayoutId id="2147484316" r:id="rId3"/>
    <p:sldLayoutId id="2147484317" r:id="rId4"/>
    <p:sldLayoutId id="2147484318" r:id="rId5"/>
    <p:sldLayoutId id="2147484319" r:id="rId6"/>
    <p:sldLayoutId id="2147484320" r:id="rId7"/>
    <p:sldLayoutId id="2147484321" r:id="rId8"/>
    <p:sldLayoutId id="2147484322" r:id="rId9"/>
    <p:sldLayoutId id="2147484323" r:id="rId10"/>
    <p:sldLayoutId id="2147484324" r:id="rId11"/>
    <p:sldLayoutId id="2147484325" r:id="rId12"/>
    <p:sldLayoutId id="2147484327" r:id="rId13"/>
  </p:sldLayoutIdLst>
  <p:hf hdr="0" ftr="0" dt="0"/>
  <p:txStyles>
    <p:titleStyle>
      <a:lvl1pPr algn="ctr" defTabSz="457200" rtl="0" eaLnBrk="1" fontAlgn="base" hangingPunct="1">
        <a:spcBef>
          <a:spcPct val="0"/>
        </a:spcBef>
        <a:spcAft>
          <a:spcPct val="0"/>
        </a:spcAft>
        <a:defRPr sz="4400" kern="1200">
          <a:solidFill>
            <a:schemeClr val="tx1"/>
          </a:solidFill>
          <a:latin typeface="+mj-lt"/>
          <a:ea typeface="+mj-ea"/>
          <a:cs typeface="+mj-cs"/>
        </a:defRPr>
      </a:lvl1pPr>
      <a:lvl2pPr algn="ctr" defTabSz="457200" rtl="0" eaLnBrk="1" fontAlgn="base" hangingPunct="1">
        <a:spcBef>
          <a:spcPct val="0"/>
        </a:spcBef>
        <a:spcAft>
          <a:spcPct val="0"/>
        </a:spcAft>
        <a:defRPr sz="4400">
          <a:solidFill>
            <a:schemeClr val="tx1"/>
          </a:solidFill>
          <a:latin typeface="Calibri" pitchFamily="34" charset="0"/>
        </a:defRPr>
      </a:lvl2pPr>
      <a:lvl3pPr algn="ctr" defTabSz="457200" rtl="0" eaLnBrk="1" fontAlgn="base" hangingPunct="1">
        <a:spcBef>
          <a:spcPct val="0"/>
        </a:spcBef>
        <a:spcAft>
          <a:spcPct val="0"/>
        </a:spcAft>
        <a:defRPr sz="4400">
          <a:solidFill>
            <a:schemeClr val="tx1"/>
          </a:solidFill>
          <a:latin typeface="Calibri" pitchFamily="34" charset="0"/>
        </a:defRPr>
      </a:lvl3pPr>
      <a:lvl4pPr algn="ctr" defTabSz="457200" rtl="0" eaLnBrk="1" fontAlgn="base" hangingPunct="1">
        <a:spcBef>
          <a:spcPct val="0"/>
        </a:spcBef>
        <a:spcAft>
          <a:spcPct val="0"/>
        </a:spcAft>
        <a:defRPr sz="4400">
          <a:solidFill>
            <a:schemeClr val="tx1"/>
          </a:solidFill>
          <a:latin typeface="Calibri" pitchFamily="34" charset="0"/>
        </a:defRPr>
      </a:lvl4pPr>
      <a:lvl5pPr algn="ctr" defTabSz="457200" rtl="0" eaLnBrk="1" fontAlgn="base" hangingPunct="1">
        <a:spcBef>
          <a:spcPct val="0"/>
        </a:spcBef>
        <a:spcAft>
          <a:spcPct val="0"/>
        </a:spcAft>
        <a:defRPr sz="4400">
          <a:solidFill>
            <a:schemeClr val="tx1"/>
          </a:solidFill>
          <a:latin typeface="Calibri" pitchFamily="34" charset="0"/>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0.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4.xml"/><Relationship Id="rId1" Type="http://schemas.openxmlformats.org/officeDocument/2006/relationships/slideLayout" Target="../slideLayouts/slideLayout38.xml"/></Relationships>
</file>

<file path=ppt/slides/_rels/slide11.xml.rels><?xml version="1.0" encoding="UTF-8" standalone="yes"?>
<Relationships xmlns="http://schemas.openxmlformats.org/package/2006/relationships"><Relationship Id="rId3" Type="http://schemas.openxmlformats.org/officeDocument/2006/relationships/hyperlink" Target="http://www.acaom.org/" TargetMode="External"/><Relationship Id="rId2" Type="http://schemas.openxmlformats.org/officeDocument/2006/relationships/notesSlide" Target="../notesSlides/notesSlide5.xml"/><Relationship Id="rId1" Type="http://schemas.openxmlformats.org/officeDocument/2006/relationships/slideLayout" Target="../slideLayouts/slideLayout38.xml"/><Relationship Id="rId4" Type="http://schemas.openxmlformats.org/officeDocument/2006/relationships/hyperlink" Target="http://www.nccaom.org/"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www.acaom.org/" TargetMode="External"/><Relationship Id="rId2" Type="http://schemas.openxmlformats.org/officeDocument/2006/relationships/notesSlide" Target="../notesSlides/notesSlide6.xml"/><Relationship Id="rId1" Type="http://schemas.openxmlformats.org/officeDocument/2006/relationships/slideLayout" Target="../slideLayouts/slideLayout3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8.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33.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9.xml"/><Relationship Id="rId1" Type="http://schemas.openxmlformats.org/officeDocument/2006/relationships/slideLayout" Target="../slideLayouts/slideLayout38.xml"/></Relationships>
</file>

<file path=ppt/slides/_rels/slide16.xml.rels><?xml version="1.0" encoding="UTF-8" standalone="yes"?>
<Relationships xmlns="http://schemas.openxmlformats.org/package/2006/relationships"><Relationship Id="rId3" Type="http://schemas.openxmlformats.org/officeDocument/2006/relationships/hyperlink" Target="http://www.nccaom.org/nccaom-certification-and-testing-program" TargetMode="External"/><Relationship Id="rId2" Type="http://schemas.openxmlformats.org/officeDocument/2006/relationships/notesSlide" Target="../notesSlides/notesSlide10.xml"/><Relationship Id="rId1" Type="http://schemas.openxmlformats.org/officeDocument/2006/relationships/slideLayout" Target="../slideLayouts/slideLayout28.xml"/><Relationship Id="rId6" Type="http://schemas.openxmlformats.org/officeDocument/2006/relationships/image" Target="../media/image28.jpeg"/><Relationship Id="rId5" Type="http://schemas.openxmlformats.org/officeDocument/2006/relationships/hyperlink" Target="http://flagstore.flagsbay.com/images/categories/US%20Flag%20Flying.jpg" TargetMode="External"/><Relationship Id="rId4" Type="http://schemas.openxmlformats.org/officeDocument/2006/relationships/hyperlink" Target="http://www.nccaom.org/about/nccaom-national-standards"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1.xml"/><Relationship Id="rId1" Type="http://schemas.openxmlformats.org/officeDocument/2006/relationships/slideLayout" Target="../slideLayouts/slideLayout38.xml"/><Relationship Id="rId5" Type="http://schemas.openxmlformats.org/officeDocument/2006/relationships/image" Target="../media/image31.emf"/><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2.xml"/><Relationship Id="rId1" Type="http://schemas.openxmlformats.org/officeDocument/2006/relationships/slideLayout" Target="../slideLayouts/slideLayout38.xml"/></Relationships>
</file>

<file path=ppt/slides/_rels/slide1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3.xml"/><Relationship Id="rId1" Type="http://schemas.openxmlformats.org/officeDocument/2006/relationships/slideLayout" Target="../slideLayouts/slideLayout38.xml"/><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33.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8.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3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6.xml"/><Relationship Id="rId1" Type="http://schemas.openxmlformats.org/officeDocument/2006/relationships/slideLayout" Target="../slideLayouts/slideLayout33.xml"/><Relationship Id="rId4" Type="http://schemas.openxmlformats.org/officeDocument/2006/relationships/image" Target="../media/image36.jpeg"/></Relationships>
</file>

<file path=ppt/slides/_rels/slide2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7.xml"/><Relationship Id="rId1" Type="http://schemas.openxmlformats.org/officeDocument/2006/relationships/slideLayout" Target="../slideLayouts/slideLayout33.xml"/></Relationships>
</file>

<file path=ppt/slides/_rels/slide24.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notesSlide" Target="../notesSlides/notesSlide18.xml"/><Relationship Id="rId1" Type="http://schemas.openxmlformats.org/officeDocument/2006/relationships/slideLayout" Target="../slideLayouts/slideLayout38.xml"/></Relationships>
</file>

<file path=ppt/slides/_rels/slide2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8.xml"/></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3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8.xml.rels><?xml version="1.0" encoding="UTF-8" standalone="yes"?>
<Relationships xmlns="http://schemas.openxmlformats.org/package/2006/relationships"><Relationship Id="rId2" Type="http://schemas.openxmlformats.org/officeDocument/2006/relationships/hyperlink" Target="mailto:kwardcook@thenccaom.org" TargetMode="External"/><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0.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30.xml"/><Relationship Id="rId5" Type="http://schemas.openxmlformats.org/officeDocument/2006/relationships/image" Target="../media/image14.jpe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0.xml"/><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8.png"/><Relationship Id="rId1" Type="http://schemas.openxmlformats.org/officeDocument/2006/relationships/slideLayout" Target="../slideLayouts/slideLayout30.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30.xml"/><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33400" y="1981200"/>
            <a:ext cx="7772400" cy="1470025"/>
          </a:xfrm>
        </p:spPr>
        <p:txBody>
          <a:bodyPr/>
          <a:lstStyle/>
          <a:p>
            <a:r>
              <a:rPr lang="en-US" sz="3600" b="1"/>
              <a:t>Overview of the National Certification Commission for Acupuncture and Oriental Medicine (NCCAOM</a:t>
            </a:r>
            <a:r>
              <a:rPr lang="en-US" sz="3600" b="1" baseline="30000">
                <a:cs typeface="Arial" charset="0"/>
              </a:rPr>
              <a:t>®</a:t>
            </a:r>
            <a:r>
              <a:rPr lang="en-US" sz="3600" b="1"/>
              <a:t>) and Acupuncture and Oriental Medicine Practice in the U.S.</a:t>
            </a:r>
            <a:endParaRPr lang="en-US" sz="3600" dirty="0"/>
          </a:p>
        </p:txBody>
      </p:sp>
      <p:sp>
        <p:nvSpPr>
          <p:cNvPr id="5" name="Subtitle 4"/>
          <p:cNvSpPr>
            <a:spLocks noGrp="1"/>
          </p:cNvSpPr>
          <p:nvPr>
            <p:ph type="subTitle" idx="1"/>
          </p:nvPr>
        </p:nvSpPr>
        <p:spPr>
          <a:xfrm>
            <a:off x="533400" y="3962400"/>
            <a:ext cx="7696200" cy="1752600"/>
          </a:xfrm>
        </p:spPr>
        <p:txBody>
          <a:bodyPr/>
          <a:lstStyle/>
          <a:p>
            <a:pPr marL="0" indent="0" algn="ctr">
              <a:lnSpc>
                <a:spcPct val="80000"/>
              </a:lnSpc>
              <a:buNone/>
            </a:pPr>
            <a:endParaRPr lang="en-US" b="1">
              <a:solidFill>
                <a:schemeClr val="tx2"/>
              </a:solidFill>
            </a:endParaRPr>
          </a:p>
          <a:p>
            <a:pPr marL="0" indent="0" algn="ctr">
              <a:lnSpc>
                <a:spcPct val="80000"/>
              </a:lnSpc>
              <a:buNone/>
            </a:pPr>
            <a:r>
              <a:rPr lang="en-US" b="1">
                <a:solidFill>
                  <a:schemeClr val="tx2"/>
                </a:solidFill>
              </a:rPr>
              <a:t>Dr. Daniel Jiao, DOM, Dipl. O.M. (NCCAOM)®</a:t>
            </a:r>
          </a:p>
          <a:p>
            <a:pPr marL="0" indent="0" algn="ctr">
              <a:lnSpc>
                <a:spcPct val="80000"/>
              </a:lnSpc>
              <a:buNone/>
            </a:pPr>
            <a:r>
              <a:rPr lang="en-US" sz="2400" b="1" i="1">
                <a:solidFill>
                  <a:schemeClr val="tx2"/>
                </a:solidFill>
              </a:rPr>
              <a:t>NCCAOM, Chair,  Foundation of Oriental Medicine  Exam Development Committee 2017</a:t>
            </a:r>
          </a:p>
          <a:p>
            <a:pPr marL="0" indent="0" algn="ctr">
              <a:lnSpc>
                <a:spcPct val="80000"/>
              </a:lnSpc>
              <a:buNone/>
            </a:pPr>
            <a:endParaRPr lang="en-US" sz="2400" b="1" i="1" dirty="0">
              <a:solidFill>
                <a:schemeClr val="tx2"/>
              </a:solidFill>
            </a:endParaRPr>
          </a:p>
        </p:txBody>
      </p:sp>
    </p:spTree>
    <p:extLst>
      <p:ext uri="{BB962C8B-B14F-4D97-AF65-F5344CB8AC3E}">
        <p14:creationId xmlns:p14="http://schemas.microsoft.com/office/powerpoint/2010/main" val="60134070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Number Placeholder 3"/>
          <p:cNvSpPr>
            <a:spLocks noGrp="1"/>
          </p:cNvSpPr>
          <p:nvPr>
            <p:ph type="sldNum" sz="quarter" idx="10"/>
          </p:nvPr>
        </p:nvSpPr>
        <p:spPr>
          <a:xfrm>
            <a:off x="7010400" y="6454571"/>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fld id="{2626107B-FD8B-4D55-AC48-91AA954B0667}" type="slidenum">
              <a:rPr lang="en-US" altLang="en-US" smtClean="0"/>
              <a:pPr/>
              <a:t>10</a:t>
            </a:fld>
            <a:endParaRPr lang="en-US" altLang="en-US" dirty="0"/>
          </a:p>
        </p:txBody>
      </p:sp>
      <p:sp>
        <p:nvSpPr>
          <p:cNvPr id="21506" name="Rectangle 2"/>
          <p:cNvSpPr>
            <a:spLocks noGrp="1" noChangeArrowheads="1"/>
          </p:cNvSpPr>
          <p:nvPr>
            <p:ph type="title"/>
          </p:nvPr>
        </p:nvSpPr>
        <p:spPr>
          <a:xfrm>
            <a:off x="609600" y="277813"/>
            <a:ext cx="8534400" cy="1143000"/>
          </a:xfrm>
        </p:spPr>
        <p:txBody>
          <a:bodyPr/>
          <a:lstStyle/>
          <a:p>
            <a:pPr algn="ctr" eaLnBrk="1" hangingPunct="1"/>
            <a:r>
              <a:rPr lang="en-US" altLang="en-US" sz="3200" b="1" dirty="0"/>
              <a:t>NCCAOM Profile</a:t>
            </a:r>
          </a:p>
        </p:txBody>
      </p:sp>
      <p:sp>
        <p:nvSpPr>
          <p:cNvPr id="6" name="Rectangle 2"/>
          <p:cNvSpPr txBox="1">
            <a:spLocks noChangeArrowheads="1"/>
          </p:cNvSpPr>
          <p:nvPr/>
        </p:nvSpPr>
        <p:spPr bwMode="auto">
          <a:xfrm>
            <a:off x="685800" y="76200"/>
            <a:ext cx="7988300" cy="1022113"/>
          </a:xfrm>
          <a:prstGeom prst="rect">
            <a:avLst/>
          </a:prstGeom>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scene3d>
              <a:camera prst="orthographicFront"/>
              <a:lightRig rig="threePt" dir="t"/>
            </a:scene3d>
            <a:sp3d extrusionH="57150">
              <a:bevelT w="38100" h="38100"/>
            </a:sp3d>
          </a:bodyPr>
          <a:lstStyle>
            <a:lvl1pPr algn="ctr" defTabSz="457200" rtl="0" eaLnBrk="1" fontAlgn="base" hangingPunct="1">
              <a:spcBef>
                <a:spcPct val="0"/>
              </a:spcBef>
              <a:spcAft>
                <a:spcPct val="0"/>
              </a:spcAft>
              <a:defRPr sz="4400" kern="1200">
                <a:solidFill>
                  <a:schemeClr val="dk1"/>
                </a:solidFill>
                <a:latin typeface="+mn-lt"/>
                <a:ea typeface="+mn-ea"/>
                <a:cs typeface="+mn-cs"/>
              </a:defRPr>
            </a:lvl1pPr>
            <a:lvl2pPr algn="ctr" defTabSz="457200" rtl="0" eaLnBrk="1" fontAlgn="base" hangingPunct="1">
              <a:spcBef>
                <a:spcPct val="0"/>
              </a:spcBef>
              <a:spcAft>
                <a:spcPct val="0"/>
              </a:spcAft>
              <a:defRPr sz="4400">
                <a:solidFill>
                  <a:schemeClr val="dk1"/>
                </a:solidFill>
                <a:latin typeface="+mn-lt"/>
                <a:ea typeface="+mn-ea"/>
                <a:cs typeface="+mn-cs"/>
              </a:defRPr>
            </a:lvl2pPr>
            <a:lvl3pPr algn="ctr" defTabSz="457200" rtl="0" eaLnBrk="1" fontAlgn="base" hangingPunct="1">
              <a:spcBef>
                <a:spcPct val="0"/>
              </a:spcBef>
              <a:spcAft>
                <a:spcPct val="0"/>
              </a:spcAft>
              <a:defRPr sz="4400">
                <a:solidFill>
                  <a:schemeClr val="dk1"/>
                </a:solidFill>
                <a:latin typeface="+mn-lt"/>
                <a:ea typeface="+mn-ea"/>
                <a:cs typeface="+mn-cs"/>
              </a:defRPr>
            </a:lvl3pPr>
            <a:lvl4pPr algn="ctr" defTabSz="457200" rtl="0" eaLnBrk="1" fontAlgn="base" hangingPunct="1">
              <a:spcBef>
                <a:spcPct val="0"/>
              </a:spcBef>
              <a:spcAft>
                <a:spcPct val="0"/>
              </a:spcAft>
              <a:defRPr sz="4400">
                <a:solidFill>
                  <a:schemeClr val="dk1"/>
                </a:solidFill>
                <a:latin typeface="+mn-lt"/>
                <a:ea typeface="+mn-ea"/>
                <a:cs typeface="+mn-cs"/>
              </a:defRPr>
            </a:lvl4pPr>
            <a:lvl5pPr algn="ctr" defTabSz="457200" rtl="0" eaLnBrk="1" fontAlgn="base" hangingPunct="1">
              <a:spcBef>
                <a:spcPct val="0"/>
              </a:spcBef>
              <a:spcAft>
                <a:spcPct val="0"/>
              </a:spcAft>
              <a:defRPr sz="4400">
                <a:solidFill>
                  <a:schemeClr val="dk1"/>
                </a:solidFill>
                <a:latin typeface="+mn-lt"/>
                <a:ea typeface="+mn-ea"/>
                <a:cs typeface="+mn-cs"/>
              </a:defRPr>
            </a:lvl5pPr>
            <a:lvl6pPr marL="457200" algn="ctr" defTabSz="457200" rtl="0" eaLnBrk="1" fontAlgn="base" hangingPunct="1">
              <a:spcBef>
                <a:spcPct val="0"/>
              </a:spcBef>
              <a:spcAft>
                <a:spcPct val="0"/>
              </a:spcAft>
              <a:defRPr sz="4400">
                <a:solidFill>
                  <a:schemeClr val="dk1"/>
                </a:solidFill>
                <a:latin typeface="+mn-lt"/>
                <a:ea typeface="+mn-ea"/>
                <a:cs typeface="+mn-cs"/>
              </a:defRPr>
            </a:lvl6pPr>
            <a:lvl7pPr marL="914400" algn="ctr" defTabSz="457200" rtl="0" eaLnBrk="1" fontAlgn="base" hangingPunct="1">
              <a:spcBef>
                <a:spcPct val="0"/>
              </a:spcBef>
              <a:spcAft>
                <a:spcPct val="0"/>
              </a:spcAft>
              <a:defRPr sz="4400">
                <a:solidFill>
                  <a:schemeClr val="dk1"/>
                </a:solidFill>
                <a:latin typeface="+mn-lt"/>
                <a:ea typeface="+mn-ea"/>
                <a:cs typeface="+mn-cs"/>
              </a:defRPr>
            </a:lvl7pPr>
            <a:lvl8pPr marL="1371600" algn="ctr" defTabSz="457200" rtl="0" eaLnBrk="1" fontAlgn="base" hangingPunct="1">
              <a:spcBef>
                <a:spcPct val="0"/>
              </a:spcBef>
              <a:spcAft>
                <a:spcPct val="0"/>
              </a:spcAft>
              <a:defRPr sz="4400">
                <a:solidFill>
                  <a:schemeClr val="dk1"/>
                </a:solidFill>
                <a:latin typeface="+mn-lt"/>
                <a:ea typeface="+mn-ea"/>
                <a:cs typeface="+mn-cs"/>
              </a:defRPr>
            </a:lvl8pPr>
            <a:lvl9pPr marL="1828800" algn="ctr" defTabSz="457200" rtl="0" eaLnBrk="1" fontAlgn="base" hangingPunct="1">
              <a:spcBef>
                <a:spcPct val="0"/>
              </a:spcBef>
              <a:spcAft>
                <a:spcPct val="0"/>
              </a:spcAft>
              <a:defRPr sz="4400">
                <a:solidFill>
                  <a:schemeClr val="dk1"/>
                </a:solidFill>
                <a:latin typeface="+mn-lt"/>
                <a:ea typeface="+mn-ea"/>
                <a:cs typeface="+mn-cs"/>
              </a:defRPr>
            </a:lvl9pPr>
          </a:lstStyle>
          <a:p>
            <a:pPr>
              <a:spcBef>
                <a:spcPct val="20000"/>
              </a:spcBef>
              <a:spcAft>
                <a:spcPct val="20000"/>
              </a:spcAft>
            </a:pPr>
            <a:r>
              <a:rPr lang="en-US" sz="3200" b="1" dirty="0">
                <a:solidFill>
                  <a:srgbClr val="003399"/>
                </a:solidFill>
              </a:rPr>
              <a:t>NCCAOM Diplomate Profile</a:t>
            </a:r>
          </a:p>
        </p:txBody>
      </p:sp>
      <p:grpSp>
        <p:nvGrpSpPr>
          <p:cNvPr id="3" name="Group 2"/>
          <p:cNvGrpSpPr/>
          <p:nvPr/>
        </p:nvGrpSpPr>
        <p:grpSpPr>
          <a:xfrm>
            <a:off x="609600" y="1294755"/>
            <a:ext cx="7780924" cy="5159816"/>
            <a:chOff x="609600" y="1294755"/>
            <a:chExt cx="7780924" cy="5159816"/>
          </a:xfrm>
        </p:grpSpPr>
        <p:pic>
          <p:nvPicPr>
            <p:cNvPr id="11" name="Picture 10"/>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609600" y="1294755"/>
              <a:ext cx="7780924" cy="5159816"/>
            </a:xfrm>
            <a:prstGeom prst="rect">
              <a:avLst/>
            </a:prstGeom>
          </p:spPr>
        </p:pic>
        <p:sp>
          <p:nvSpPr>
            <p:cNvPr id="2" name="Rectangle 1"/>
            <p:cNvSpPr/>
            <p:nvPr/>
          </p:nvSpPr>
          <p:spPr>
            <a:xfrm>
              <a:off x="880562" y="1294755"/>
              <a:ext cx="7239000" cy="479866"/>
            </a:xfrm>
            <a:prstGeom prst="rect">
              <a:avLst/>
            </a:prstGeom>
            <a:gradFill>
              <a:gsLst>
                <a:gs pos="0">
                  <a:schemeClr val="bg1">
                    <a:lumMod val="75000"/>
                  </a:schemeClr>
                </a:gs>
                <a:gs pos="100000">
                  <a:schemeClr val="bg1">
                    <a:lumMod val="85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lumMod val="75000"/>
                      <a:lumOff val="25000"/>
                    </a:schemeClr>
                  </a:solidFill>
                  <a:latin typeface="Arial" panose="020B0604020202020204" pitchFamily="34" charset="0"/>
                  <a:cs typeface="Arial" panose="020B0604020202020204" pitchFamily="34" charset="0"/>
                </a:rPr>
                <a:t>19,140 Diplomates Worldwide </a:t>
              </a:r>
              <a:endParaRPr lang="en-US" dirty="0">
                <a:solidFill>
                  <a:schemeClr val="tx1">
                    <a:lumMod val="75000"/>
                    <a:lumOff val="25000"/>
                  </a:schemeClr>
                </a:solidFill>
                <a:latin typeface="Arial" panose="020B0604020202020204" pitchFamily="34" charset="0"/>
                <a:cs typeface="Arial" panose="020B0604020202020204" pitchFamily="34" charset="0"/>
              </a:endParaRPr>
            </a:p>
          </p:txBody>
        </p:sp>
      </p:grpSp>
      <p:sp>
        <p:nvSpPr>
          <p:cNvPr id="4" name="TextBox 3"/>
          <p:cNvSpPr txBox="1"/>
          <p:nvPr/>
        </p:nvSpPr>
        <p:spPr>
          <a:xfrm>
            <a:off x="1066800" y="6324600"/>
            <a:ext cx="1676400" cy="261610"/>
          </a:xfrm>
          <a:prstGeom prst="rect">
            <a:avLst/>
          </a:prstGeom>
          <a:noFill/>
        </p:spPr>
        <p:txBody>
          <a:bodyPr wrap="square" rtlCol="0">
            <a:spAutoFit/>
          </a:bodyPr>
          <a:lstStyle/>
          <a:p>
            <a:r>
              <a:rPr lang="en-US" sz="1100" i="1" dirty="0"/>
              <a:t>As of December 2014</a:t>
            </a:r>
          </a:p>
        </p:txBody>
      </p:sp>
    </p:spTree>
    <p:extLst>
      <p:ext uri="{BB962C8B-B14F-4D97-AF65-F5344CB8AC3E}">
        <p14:creationId xmlns:p14="http://schemas.microsoft.com/office/powerpoint/2010/main" val="2085605446"/>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xfrm>
            <a:off x="6985000" y="6477000"/>
            <a:ext cx="2133600" cy="365125"/>
          </a:xfrm>
        </p:spPr>
        <p:txBody>
          <a:bodyPr/>
          <a:lstStyle/>
          <a:p>
            <a:fld id="{CF2D8A64-1030-4A3D-8A3E-20DDEB30509A}" type="slidenum">
              <a:rPr lang="en-US" altLang="en-US">
                <a:solidFill>
                  <a:schemeClr val="tx1"/>
                </a:solidFill>
                <a:latin typeface="Arial" panose="020B0604020202020204" pitchFamily="34" charset="0"/>
                <a:cs typeface="Arial" panose="020B0604020202020204" pitchFamily="34" charset="0"/>
              </a:rPr>
              <a:pPr/>
              <a:t>11</a:t>
            </a:fld>
            <a:endParaRPr lang="en-US" altLang="en-US" dirty="0">
              <a:solidFill>
                <a:schemeClr val="tx1"/>
              </a:solidFill>
              <a:latin typeface="Arial" panose="020B0604020202020204" pitchFamily="34" charset="0"/>
              <a:cs typeface="Arial" panose="020B0604020202020204" pitchFamily="34" charset="0"/>
            </a:endParaRPr>
          </a:p>
        </p:txBody>
      </p:sp>
      <p:sp>
        <p:nvSpPr>
          <p:cNvPr id="664579" name="Rectangle 3"/>
          <p:cNvSpPr>
            <a:spLocks noGrp="1" noChangeArrowheads="1"/>
          </p:cNvSpPr>
          <p:nvPr>
            <p:ph type="body" idx="1"/>
          </p:nvPr>
        </p:nvSpPr>
        <p:spPr>
          <a:xfrm>
            <a:off x="762000" y="1600200"/>
            <a:ext cx="8077200" cy="4648200"/>
          </a:xfrm>
        </p:spPr>
        <p:txBody>
          <a:bodyPr/>
          <a:lstStyle/>
          <a:p>
            <a:pPr>
              <a:buFont typeface="Wingdings" pitchFamily="2" charset="2"/>
              <a:buNone/>
            </a:pPr>
            <a:r>
              <a:rPr lang="en-US" altLang="en-US" sz="2200" dirty="0">
                <a:solidFill>
                  <a:schemeClr val="tx2"/>
                </a:solidFill>
              </a:rPr>
              <a:t>Accreditation Commission for Acupuncture and Oriental Medicine (ACAOM) </a:t>
            </a:r>
            <a:r>
              <a:rPr lang="en-US" altLang="en-US" sz="2200" dirty="0">
                <a:hlinkClick r:id="rId3"/>
              </a:rPr>
              <a:t>www.acaom.org</a:t>
            </a:r>
            <a:r>
              <a:rPr lang="en-US" altLang="en-US" sz="2200" dirty="0"/>
              <a:t> </a:t>
            </a:r>
          </a:p>
          <a:p>
            <a:pPr lvl="1"/>
            <a:r>
              <a:rPr lang="en-US" altLang="en-US" sz="2200" dirty="0">
                <a:solidFill>
                  <a:srgbClr val="CC6600"/>
                </a:solidFill>
              </a:rPr>
              <a:t>Recognized by the U.S. Department of Education </a:t>
            </a:r>
          </a:p>
          <a:p>
            <a:pPr lvl="1"/>
            <a:r>
              <a:rPr lang="en-US" altLang="en-US" sz="2200" dirty="0">
                <a:solidFill>
                  <a:srgbClr val="CC6600"/>
                </a:solidFill>
              </a:rPr>
              <a:t>Forty-eight accredited schools offering Oriental Medicine programs</a:t>
            </a:r>
          </a:p>
          <a:p>
            <a:pPr lvl="1"/>
            <a:r>
              <a:rPr lang="en-US" altLang="en-US" sz="2200" dirty="0">
                <a:solidFill>
                  <a:srgbClr val="CC6600"/>
                </a:solidFill>
              </a:rPr>
              <a:t>Seven accredited schools offering Acupuncture only programs  </a:t>
            </a:r>
          </a:p>
          <a:p>
            <a:pPr>
              <a:buFont typeface="Wingdings" pitchFamily="2" charset="2"/>
              <a:buNone/>
            </a:pPr>
            <a:endParaRPr lang="en-US" altLang="en-US" sz="1200" dirty="0"/>
          </a:p>
          <a:p>
            <a:pPr>
              <a:buFont typeface="Wingdings" pitchFamily="2" charset="2"/>
              <a:buNone/>
            </a:pPr>
            <a:r>
              <a:rPr lang="en-US" altLang="en-US" sz="2200" dirty="0">
                <a:solidFill>
                  <a:schemeClr val="tx2"/>
                </a:solidFill>
              </a:rPr>
              <a:t>National Certification Commission for Acupuncture and Oriental Medicine (NCCAOM</a:t>
            </a:r>
            <a:r>
              <a:rPr lang="en-US" altLang="en-US" sz="2200" baseline="30000" dirty="0">
                <a:solidFill>
                  <a:schemeClr val="tx2"/>
                </a:solidFill>
                <a:cs typeface="Arial" pitchFamily="34" charset="0"/>
              </a:rPr>
              <a:t>®</a:t>
            </a:r>
            <a:r>
              <a:rPr lang="en-US" altLang="en-US" sz="2200" dirty="0">
                <a:solidFill>
                  <a:schemeClr val="tx2"/>
                </a:solidFill>
              </a:rPr>
              <a:t>) </a:t>
            </a:r>
            <a:r>
              <a:rPr lang="en-US" altLang="en-US" sz="2200" dirty="0">
                <a:hlinkClick r:id="rId4"/>
              </a:rPr>
              <a:t>www.nccaom.org</a:t>
            </a:r>
            <a:r>
              <a:rPr lang="en-US" altLang="en-US" sz="2200" dirty="0"/>
              <a:t> </a:t>
            </a:r>
          </a:p>
          <a:p>
            <a:pPr lvl="1"/>
            <a:r>
              <a:rPr lang="en-US" altLang="en-US" sz="2200" dirty="0">
                <a:solidFill>
                  <a:srgbClr val="CC6600"/>
                </a:solidFill>
              </a:rPr>
              <a:t>NCCAOM Acupuncture, Chinese Herbology and Oriental Medicine Certification Programs Accredited by the National Commission for Certifying Agencies (NCCA)</a:t>
            </a:r>
          </a:p>
          <a:p>
            <a:pPr lvl="1">
              <a:buFont typeface="Wingdings" pitchFamily="2" charset="2"/>
              <a:buNone/>
            </a:pPr>
            <a:endParaRPr lang="en-US" altLang="en-US" sz="2200" dirty="0">
              <a:solidFill>
                <a:srgbClr val="CC3300"/>
              </a:solidFill>
              <a:latin typeface="ZDingbats" pitchFamily="2" charset="0"/>
            </a:endParaRPr>
          </a:p>
        </p:txBody>
      </p:sp>
      <p:sp>
        <p:nvSpPr>
          <p:cNvPr id="5" name="Rectangle 2"/>
          <p:cNvSpPr txBox="1">
            <a:spLocks noChangeArrowheads="1"/>
          </p:cNvSpPr>
          <p:nvPr/>
        </p:nvSpPr>
        <p:spPr bwMode="auto">
          <a:xfrm>
            <a:off x="685800" y="76200"/>
            <a:ext cx="7988300" cy="1022113"/>
          </a:xfrm>
          <a:prstGeom prst="rect">
            <a:avLst/>
          </a:prstGeom>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scene3d>
              <a:camera prst="orthographicFront"/>
              <a:lightRig rig="threePt" dir="t"/>
            </a:scene3d>
            <a:sp3d extrusionH="57150">
              <a:bevelT w="38100" h="38100"/>
            </a:sp3d>
          </a:bodyPr>
          <a:lstStyle>
            <a:lvl1pPr algn="ctr" defTabSz="457200" rtl="0" eaLnBrk="1" fontAlgn="base" hangingPunct="1">
              <a:spcBef>
                <a:spcPct val="0"/>
              </a:spcBef>
              <a:spcAft>
                <a:spcPct val="0"/>
              </a:spcAft>
              <a:defRPr sz="4400" kern="1200">
                <a:solidFill>
                  <a:schemeClr val="dk1"/>
                </a:solidFill>
                <a:latin typeface="+mn-lt"/>
                <a:ea typeface="+mn-ea"/>
                <a:cs typeface="+mn-cs"/>
              </a:defRPr>
            </a:lvl1pPr>
            <a:lvl2pPr algn="ctr" defTabSz="457200" rtl="0" eaLnBrk="1" fontAlgn="base" hangingPunct="1">
              <a:spcBef>
                <a:spcPct val="0"/>
              </a:spcBef>
              <a:spcAft>
                <a:spcPct val="0"/>
              </a:spcAft>
              <a:defRPr sz="4400">
                <a:solidFill>
                  <a:schemeClr val="dk1"/>
                </a:solidFill>
                <a:latin typeface="+mn-lt"/>
                <a:ea typeface="+mn-ea"/>
                <a:cs typeface="+mn-cs"/>
              </a:defRPr>
            </a:lvl2pPr>
            <a:lvl3pPr algn="ctr" defTabSz="457200" rtl="0" eaLnBrk="1" fontAlgn="base" hangingPunct="1">
              <a:spcBef>
                <a:spcPct val="0"/>
              </a:spcBef>
              <a:spcAft>
                <a:spcPct val="0"/>
              </a:spcAft>
              <a:defRPr sz="4400">
                <a:solidFill>
                  <a:schemeClr val="dk1"/>
                </a:solidFill>
                <a:latin typeface="+mn-lt"/>
                <a:ea typeface="+mn-ea"/>
                <a:cs typeface="+mn-cs"/>
              </a:defRPr>
            </a:lvl3pPr>
            <a:lvl4pPr algn="ctr" defTabSz="457200" rtl="0" eaLnBrk="1" fontAlgn="base" hangingPunct="1">
              <a:spcBef>
                <a:spcPct val="0"/>
              </a:spcBef>
              <a:spcAft>
                <a:spcPct val="0"/>
              </a:spcAft>
              <a:defRPr sz="4400">
                <a:solidFill>
                  <a:schemeClr val="dk1"/>
                </a:solidFill>
                <a:latin typeface="+mn-lt"/>
                <a:ea typeface="+mn-ea"/>
                <a:cs typeface="+mn-cs"/>
              </a:defRPr>
            </a:lvl4pPr>
            <a:lvl5pPr algn="ctr" defTabSz="457200" rtl="0" eaLnBrk="1" fontAlgn="base" hangingPunct="1">
              <a:spcBef>
                <a:spcPct val="0"/>
              </a:spcBef>
              <a:spcAft>
                <a:spcPct val="0"/>
              </a:spcAft>
              <a:defRPr sz="4400">
                <a:solidFill>
                  <a:schemeClr val="dk1"/>
                </a:solidFill>
                <a:latin typeface="+mn-lt"/>
                <a:ea typeface="+mn-ea"/>
                <a:cs typeface="+mn-cs"/>
              </a:defRPr>
            </a:lvl5pPr>
            <a:lvl6pPr marL="457200" algn="ctr" defTabSz="457200" rtl="0" eaLnBrk="1" fontAlgn="base" hangingPunct="1">
              <a:spcBef>
                <a:spcPct val="0"/>
              </a:spcBef>
              <a:spcAft>
                <a:spcPct val="0"/>
              </a:spcAft>
              <a:defRPr sz="4400">
                <a:solidFill>
                  <a:schemeClr val="dk1"/>
                </a:solidFill>
                <a:latin typeface="+mn-lt"/>
                <a:ea typeface="+mn-ea"/>
                <a:cs typeface="+mn-cs"/>
              </a:defRPr>
            </a:lvl6pPr>
            <a:lvl7pPr marL="914400" algn="ctr" defTabSz="457200" rtl="0" eaLnBrk="1" fontAlgn="base" hangingPunct="1">
              <a:spcBef>
                <a:spcPct val="0"/>
              </a:spcBef>
              <a:spcAft>
                <a:spcPct val="0"/>
              </a:spcAft>
              <a:defRPr sz="4400">
                <a:solidFill>
                  <a:schemeClr val="dk1"/>
                </a:solidFill>
                <a:latin typeface="+mn-lt"/>
                <a:ea typeface="+mn-ea"/>
                <a:cs typeface="+mn-cs"/>
              </a:defRPr>
            </a:lvl7pPr>
            <a:lvl8pPr marL="1371600" algn="ctr" defTabSz="457200" rtl="0" eaLnBrk="1" fontAlgn="base" hangingPunct="1">
              <a:spcBef>
                <a:spcPct val="0"/>
              </a:spcBef>
              <a:spcAft>
                <a:spcPct val="0"/>
              </a:spcAft>
              <a:defRPr sz="4400">
                <a:solidFill>
                  <a:schemeClr val="dk1"/>
                </a:solidFill>
                <a:latin typeface="+mn-lt"/>
                <a:ea typeface="+mn-ea"/>
                <a:cs typeface="+mn-cs"/>
              </a:defRPr>
            </a:lvl8pPr>
            <a:lvl9pPr marL="1828800" algn="ctr" defTabSz="457200" rtl="0" eaLnBrk="1" fontAlgn="base" hangingPunct="1">
              <a:spcBef>
                <a:spcPct val="0"/>
              </a:spcBef>
              <a:spcAft>
                <a:spcPct val="0"/>
              </a:spcAft>
              <a:defRPr sz="4400">
                <a:solidFill>
                  <a:schemeClr val="dk1"/>
                </a:solidFill>
                <a:latin typeface="+mn-lt"/>
                <a:ea typeface="+mn-ea"/>
                <a:cs typeface="+mn-cs"/>
              </a:defRPr>
            </a:lvl9pPr>
          </a:lstStyle>
          <a:p>
            <a:pPr>
              <a:spcBef>
                <a:spcPct val="20000"/>
              </a:spcBef>
              <a:spcAft>
                <a:spcPct val="20000"/>
              </a:spcAft>
            </a:pPr>
            <a:r>
              <a:rPr lang="en-US" altLang="en-US" sz="3200" b="1" dirty="0">
                <a:solidFill>
                  <a:schemeClr val="tx2"/>
                </a:solidFill>
              </a:rPr>
              <a:t>AOM Practice in U.S. </a:t>
            </a:r>
            <a:br>
              <a:rPr lang="en-US" altLang="en-US" sz="3200" b="1" dirty="0">
                <a:solidFill>
                  <a:schemeClr val="tx2"/>
                </a:solidFill>
              </a:rPr>
            </a:br>
            <a:r>
              <a:rPr lang="en-US" altLang="en-US" sz="3200" b="1" dirty="0">
                <a:solidFill>
                  <a:schemeClr val="tx2"/>
                </a:solidFill>
              </a:rPr>
              <a:t>Accreditation and Certification</a:t>
            </a:r>
            <a:endParaRPr lang="en-US" sz="3200" b="1" dirty="0">
              <a:solidFill>
                <a:srgbClr val="003399"/>
              </a:solidFill>
            </a:endParaRPr>
          </a:p>
        </p:txBody>
      </p:sp>
      <p:sp>
        <p:nvSpPr>
          <p:cNvPr id="2" name="TextBox 1"/>
          <p:cNvSpPr txBox="1"/>
          <p:nvPr/>
        </p:nvSpPr>
        <p:spPr>
          <a:xfrm>
            <a:off x="751609" y="6215390"/>
            <a:ext cx="2438400" cy="261610"/>
          </a:xfrm>
          <a:prstGeom prst="rect">
            <a:avLst/>
          </a:prstGeom>
          <a:noFill/>
        </p:spPr>
        <p:txBody>
          <a:bodyPr wrap="square" rtlCol="0">
            <a:spAutoFit/>
          </a:bodyPr>
          <a:lstStyle/>
          <a:p>
            <a:r>
              <a:rPr lang="en-US" sz="1100" i="1" dirty="0"/>
              <a:t>As of 3/6/2015</a:t>
            </a:r>
          </a:p>
        </p:txBody>
      </p:sp>
    </p:spTree>
    <p:extLst>
      <p:ext uri="{BB962C8B-B14F-4D97-AF65-F5344CB8AC3E}">
        <p14:creationId xmlns:p14="http://schemas.microsoft.com/office/powerpoint/2010/main" val="20698301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type="body" idx="1"/>
          </p:nvPr>
        </p:nvSpPr>
        <p:spPr>
          <a:xfrm>
            <a:off x="685800" y="1852612"/>
            <a:ext cx="8382000" cy="4167188"/>
          </a:xfrm>
          <a:ln>
            <a:solidFill>
              <a:srgbClr val="FFFF00"/>
            </a:solidFill>
          </a:ln>
        </p:spPr>
        <p:txBody>
          <a:bodyPr/>
          <a:lstStyle/>
          <a:p>
            <a:pPr>
              <a:buFont typeface="Wingdings" pitchFamily="2" charset="2"/>
              <a:buNone/>
            </a:pPr>
            <a:r>
              <a:rPr lang="en-US" sz="2200" dirty="0">
                <a:solidFill>
                  <a:schemeClr val="tx2"/>
                </a:solidFill>
              </a:rPr>
              <a:t>Accreditation Commission for Acupuncture and Oriental Medicine (ACAOM) </a:t>
            </a:r>
            <a:r>
              <a:rPr lang="en-US" sz="2200" dirty="0">
                <a:hlinkClick r:id="rId3"/>
              </a:rPr>
              <a:t>www.acaom.org</a:t>
            </a:r>
            <a:r>
              <a:rPr lang="en-US" sz="2200" dirty="0"/>
              <a:t> </a:t>
            </a:r>
          </a:p>
          <a:p>
            <a:pPr lvl="1"/>
            <a:r>
              <a:rPr lang="en-US" sz="2200" dirty="0">
                <a:solidFill>
                  <a:srgbClr val="CC6600"/>
                </a:solidFill>
              </a:rPr>
              <a:t>Recognized by the U.S. Department of Education </a:t>
            </a:r>
          </a:p>
          <a:p>
            <a:pPr marL="457200" lvl="1" indent="0">
              <a:buNone/>
            </a:pPr>
            <a:endParaRPr lang="en-US" sz="2200" dirty="0">
              <a:solidFill>
                <a:srgbClr val="CC6600"/>
              </a:solidFill>
            </a:endParaRPr>
          </a:p>
          <a:p>
            <a:pPr lvl="1"/>
            <a:r>
              <a:rPr lang="en-US" sz="2200" dirty="0">
                <a:solidFill>
                  <a:srgbClr val="CC6600"/>
                </a:solidFill>
              </a:rPr>
              <a:t>Fifty-six schools in accredited or candidacy status</a:t>
            </a:r>
          </a:p>
          <a:p>
            <a:pPr lvl="2">
              <a:spcBef>
                <a:spcPts val="1200"/>
              </a:spcBef>
              <a:buClr>
                <a:srgbClr val="CC6600"/>
              </a:buClr>
            </a:pPr>
            <a:r>
              <a:rPr lang="en-US" sz="1900" dirty="0">
                <a:solidFill>
                  <a:schemeClr val="tx2"/>
                </a:solidFill>
              </a:rPr>
              <a:t>Twenty-eight accredited Acupuncture Programs</a:t>
            </a:r>
          </a:p>
          <a:p>
            <a:pPr lvl="2">
              <a:spcBef>
                <a:spcPts val="1200"/>
              </a:spcBef>
              <a:buClr>
                <a:srgbClr val="CC6600"/>
              </a:buClr>
            </a:pPr>
            <a:r>
              <a:rPr lang="en-US" sz="1900" dirty="0">
                <a:solidFill>
                  <a:schemeClr val="tx2"/>
                </a:solidFill>
              </a:rPr>
              <a:t>Forty-eight accredited Oriental Medicine Programs  </a:t>
            </a:r>
          </a:p>
          <a:p>
            <a:pPr lvl="2">
              <a:spcBef>
                <a:spcPts val="1200"/>
              </a:spcBef>
              <a:buClr>
                <a:srgbClr val="CC6600"/>
              </a:buClr>
            </a:pPr>
            <a:r>
              <a:rPr lang="en-US" sz="1900" dirty="0">
                <a:solidFill>
                  <a:schemeClr val="tx2"/>
                </a:solidFill>
              </a:rPr>
              <a:t>Twelve accredited Doctor of Acupuncture and Oriental Medicine Programs</a:t>
            </a:r>
          </a:p>
          <a:p>
            <a:pPr>
              <a:buFont typeface="Wingdings" pitchFamily="2" charset="2"/>
              <a:buNone/>
            </a:pPr>
            <a:endParaRPr lang="en-US" sz="1200" dirty="0"/>
          </a:p>
          <a:p>
            <a:pPr lvl="1">
              <a:buFont typeface="Wingdings" pitchFamily="2" charset="2"/>
              <a:buNone/>
            </a:pPr>
            <a:endParaRPr lang="en-US" sz="2200" dirty="0">
              <a:solidFill>
                <a:srgbClr val="CC3300"/>
              </a:solidFill>
              <a:latin typeface="ZDingbats" pitchFamily="2" charset="0"/>
            </a:endParaRPr>
          </a:p>
        </p:txBody>
      </p:sp>
      <p:sp>
        <p:nvSpPr>
          <p:cNvPr id="2" name="Slide Number Placeholder 1"/>
          <p:cNvSpPr>
            <a:spLocks noGrp="1"/>
          </p:cNvSpPr>
          <p:nvPr>
            <p:ph type="sldNum" sz="quarter" idx="10"/>
          </p:nvPr>
        </p:nvSpPr>
        <p:spPr>
          <a:xfrm>
            <a:off x="6997700" y="6492875"/>
            <a:ext cx="2133600" cy="365125"/>
          </a:xfrm>
        </p:spPr>
        <p:txBody>
          <a:bodyPr/>
          <a:lstStyle/>
          <a:p>
            <a:pPr>
              <a:defRPr/>
            </a:pPr>
            <a:fld id="{32B199C9-D020-4405-A303-060C7B84C2D0}" type="slidenum">
              <a:rPr lang="en-US" smtClean="0">
                <a:solidFill>
                  <a:schemeClr val="tx1"/>
                </a:solidFill>
                <a:latin typeface="Arial" panose="020B0604020202020204" pitchFamily="34" charset="0"/>
                <a:cs typeface="Arial" panose="020B0604020202020204" pitchFamily="34" charset="0"/>
              </a:rPr>
              <a:pPr>
                <a:defRPr/>
              </a:pPr>
              <a:t>12</a:t>
            </a:fld>
            <a:endParaRPr lang="en-US" dirty="0">
              <a:solidFill>
                <a:schemeClr val="tx1"/>
              </a:solidFill>
              <a:latin typeface="Arial" panose="020B0604020202020204" pitchFamily="34" charset="0"/>
              <a:cs typeface="Arial" panose="020B0604020202020204" pitchFamily="34" charset="0"/>
            </a:endParaRPr>
          </a:p>
        </p:txBody>
      </p:sp>
      <p:sp>
        <p:nvSpPr>
          <p:cNvPr id="5" name="Rectangle 2"/>
          <p:cNvSpPr txBox="1">
            <a:spLocks noChangeArrowheads="1"/>
          </p:cNvSpPr>
          <p:nvPr/>
        </p:nvSpPr>
        <p:spPr bwMode="auto">
          <a:xfrm>
            <a:off x="685800" y="25400"/>
            <a:ext cx="7988300" cy="1022113"/>
          </a:xfrm>
          <a:prstGeom prst="rect">
            <a:avLst/>
          </a:prstGeom>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scene3d>
              <a:camera prst="orthographicFront"/>
              <a:lightRig rig="threePt" dir="t"/>
            </a:scene3d>
            <a:sp3d extrusionH="57150">
              <a:bevelT w="38100" h="38100"/>
            </a:sp3d>
          </a:bodyPr>
          <a:lstStyle>
            <a:lvl1pPr algn="ctr" defTabSz="457200" rtl="0" eaLnBrk="1" fontAlgn="base" hangingPunct="1">
              <a:spcBef>
                <a:spcPct val="0"/>
              </a:spcBef>
              <a:spcAft>
                <a:spcPct val="0"/>
              </a:spcAft>
              <a:defRPr sz="4400" kern="1200">
                <a:solidFill>
                  <a:schemeClr val="dk1"/>
                </a:solidFill>
                <a:latin typeface="+mn-lt"/>
                <a:ea typeface="+mn-ea"/>
                <a:cs typeface="+mn-cs"/>
              </a:defRPr>
            </a:lvl1pPr>
            <a:lvl2pPr algn="ctr" defTabSz="457200" rtl="0" eaLnBrk="1" fontAlgn="base" hangingPunct="1">
              <a:spcBef>
                <a:spcPct val="0"/>
              </a:spcBef>
              <a:spcAft>
                <a:spcPct val="0"/>
              </a:spcAft>
              <a:defRPr sz="4400">
                <a:solidFill>
                  <a:schemeClr val="dk1"/>
                </a:solidFill>
                <a:latin typeface="+mn-lt"/>
                <a:ea typeface="+mn-ea"/>
                <a:cs typeface="+mn-cs"/>
              </a:defRPr>
            </a:lvl2pPr>
            <a:lvl3pPr algn="ctr" defTabSz="457200" rtl="0" eaLnBrk="1" fontAlgn="base" hangingPunct="1">
              <a:spcBef>
                <a:spcPct val="0"/>
              </a:spcBef>
              <a:spcAft>
                <a:spcPct val="0"/>
              </a:spcAft>
              <a:defRPr sz="4400">
                <a:solidFill>
                  <a:schemeClr val="dk1"/>
                </a:solidFill>
                <a:latin typeface="+mn-lt"/>
                <a:ea typeface="+mn-ea"/>
                <a:cs typeface="+mn-cs"/>
              </a:defRPr>
            </a:lvl3pPr>
            <a:lvl4pPr algn="ctr" defTabSz="457200" rtl="0" eaLnBrk="1" fontAlgn="base" hangingPunct="1">
              <a:spcBef>
                <a:spcPct val="0"/>
              </a:spcBef>
              <a:spcAft>
                <a:spcPct val="0"/>
              </a:spcAft>
              <a:defRPr sz="4400">
                <a:solidFill>
                  <a:schemeClr val="dk1"/>
                </a:solidFill>
                <a:latin typeface="+mn-lt"/>
                <a:ea typeface="+mn-ea"/>
                <a:cs typeface="+mn-cs"/>
              </a:defRPr>
            </a:lvl4pPr>
            <a:lvl5pPr algn="ctr" defTabSz="457200" rtl="0" eaLnBrk="1" fontAlgn="base" hangingPunct="1">
              <a:spcBef>
                <a:spcPct val="0"/>
              </a:spcBef>
              <a:spcAft>
                <a:spcPct val="0"/>
              </a:spcAft>
              <a:defRPr sz="4400">
                <a:solidFill>
                  <a:schemeClr val="dk1"/>
                </a:solidFill>
                <a:latin typeface="+mn-lt"/>
                <a:ea typeface="+mn-ea"/>
                <a:cs typeface="+mn-cs"/>
              </a:defRPr>
            </a:lvl5pPr>
            <a:lvl6pPr marL="457200" algn="ctr" defTabSz="457200" rtl="0" eaLnBrk="1" fontAlgn="base" hangingPunct="1">
              <a:spcBef>
                <a:spcPct val="0"/>
              </a:spcBef>
              <a:spcAft>
                <a:spcPct val="0"/>
              </a:spcAft>
              <a:defRPr sz="4400">
                <a:solidFill>
                  <a:schemeClr val="dk1"/>
                </a:solidFill>
                <a:latin typeface="+mn-lt"/>
                <a:ea typeface="+mn-ea"/>
                <a:cs typeface="+mn-cs"/>
              </a:defRPr>
            </a:lvl6pPr>
            <a:lvl7pPr marL="914400" algn="ctr" defTabSz="457200" rtl="0" eaLnBrk="1" fontAlgn="base" hangingPunct="1">
              <a:spcBef>
                <a:spcPct val="0"/>
              </a:spcBef>
              <a:spcAft>
                <a:spcPct val="0"/>
              </a:spcAft>
              <a:defRPr sz="4400">
                <a:solidFill>
                  <a:schemeClr val="dk1"/>
                </a:solidFill>
                <a:latin typeface="+mn-lt"/>
                <a:ea typeface="+mn-ea"/>
                <a:cs typeface="+mn-cs"/>
              </a:defRPr>
            </a:lvl7pPr>
            <a:lvl8pPr marL="1371600" algn="ctr" defTabSz="457200" rtl="0" eaLnBrk="1" fontAlgn="base" hangingPunct="1">
              <a:spcBef>
                <a:spcPct val="0"/>
              </a:spcBef>
              <a:spcAft>
                <a:spcPct val="0"/>
              </a:spcAft>
              <a:defRPr sz="4400">
                <a:solidFill>
                  <a:schemeClr val="dk1"/>
                </a:solidFill>
                <a:latin typeface="+mn-lt"/>
                <a:ea typeface="+mn-ea"/>
                <a:cs typeface="+mn-cs"/>
              </a:defRPr>
            </a:lvl8pPr>
            <a:lvl9pPr marL="1828800" algn="ctr" defTabSz="457200" rtl="0" eaLnBrk="1" fontAlgn="base" hangingPunct="1">
              <a:spcBef>
                <a:spcPct val="0"/>
              </a:spcBef>
              <a:spcAft>
                <a:spcPct val="0"/>
              </a:spcAft>
              <a:defRPr sz="4400">
                <a:solidFill>
                  <a:schemeClr val="dk1"/>
                </a:solidFill>
                <a:latin typeface="+mn-lt"/>
                <a:ea typeface="+mn-ea"/>
                <a:cs typeface="+mn-cs"/>
              </a:defRPr>
            </a:lvl9pPr>
          </a:lstStyle>
          <a:p>
            <a:pPr>
              <a:spcBef>
                <a:spcPct val="20000"/>
              </a:spcBef>
              <a:spcAft>
                <a:spcPct val="20000"/>
              </a:spcAft>
            </a:pPr>
            <a:r>
              <a:rPr lang="en-US" sz="3200" b="1" dirty="0">
                <a:solidFill>
                  <a:schemeClr val="tx2"/>
                </a:solidFill>
              </a:rPr>
              <a:t>AOM Practice in U.S.:</a:t>
            </a:r>
            <a:endParaRPr lang="en-US" sz="3200" b="1" dirty="0">
              <a:solidFill>
                <a:srgbClr val="003399"/>
              </a:solidFill>
            </a:endParaRPr>
          </a:p>
        </p:txBody>
      </p:sp>
      <p:sp>
        <p:nvSpPr>
          <p:cNvPr id="3" name="Rectangle 2"/>
          <p:cNvSpPr/>
          <p:nvPr/>
        </p:nvSpPr>
        <p:spPr>
          <a:xfrm>
            <a:off x="685800" y="6135923"/>
            <a:ext cx="1091966" cy="261610"/>
          </a:xfrm>
          <a:prstGeom prst="rect">
            <a:avLst/>
          </a:prstGeom>
        </p:spPr>
        <p:txBody>
          <a:bodyPr wrap="none">
            <a:spAutoFit/>
          </a:bodyPr>
          <a:lstStyle/>
          <a:p>
            <a:r>
              <a:rPr lang="en-US" sz="1100" i="1" dirty="0"/>
              <a:t>As of 3/6/2015</a:t>
            </a:r>
          </a:p>
        </p:txBody>
      </p:sp>
    </p:spTree>
    <p:extLst>
      <p:ext uri="{BB962C8B-B14F-4D97-AF65-F5344CB8AC3E}">
        <p14:creationId xmlns:p14="http://schemas.microsoft.com/office/powerpoint/2010/main" val="5538094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xfrm>
            <a:off x="6985000" y="6492875"/>
            <a:ext cx="2133600" cy="365125"/>
          </a:xfrm>
        </p:spPr>
        <p:txBody>
          <a:bodyPr/>
          <a:lstStyle/>
          <a:p>
            <a:fld id="{9C5EA820-CB52-4723-BDE7-7A2A58142997}" type="slidenum">
              <a:rPr lang="en-US" altLang="en-US">
                <a:solidFill>
                  <a:schemeClr val="tx1"/>
                </a:solidFill>
                <a:latin typeface="Arial" panose="020B0604020202020204" pitchFamily="34" charset="0"/>
                <a:cs typeface="Arial" panose="020B0604020202020204" pitchFamily="34" charset="0"/>
              </a:rPr>
              <a:pPr/>
              <a:t>13</a:t>
            </a:fld>
            <a:endParaRPr lang="en-US" altLang="en-US" dirty="0">
              <a:solidFill>
                <a:schemeClr val="tx1"/>
              </a:solidFill>
              <a:latin typeface="Arial" panose="020B0604020202020204" pitchFamily="34" charset="0"/>
              <a:cs typeface="Arial" panose="020B0604020202020204" pitchFamily="34" charset="0"/>
            </a:endParaRPr>
          </a:p>
        </p:txBody>
      </p:sp>
      <p:sp>
        <p:nvSpPr>
          <p:cNvPr id="680963" name="Rectangle 3"/>
          <p:cNvSpPr>
            <a:spLocks noGrp="1" noChangeArrowheads="1"/>
          </p:cNvSpPr>
          <p:nvPr>
            <p:ph type="body" idx="1"/>
          </p:nvPr>
        </p:nvSpPr>
        <p:spPr>
          <a:xfrm>
            <a:off x="914400" y="1600200"/>
            <a:ext cx="7772400" cy="4343400"/>
          </a:xfrm>
        </p:spPr>
        <p:txBody>
          <a:bodyPr/>
          <a:lstStyle/>
          <a:p>
            <a:pPr>
              <a:buClr>
                <a:srgbClr val="CC6600"/>
              </a:buClr>
              <a:buFont typeface="Wingdings" panose="05000000000000000000" pitchFamily="2" charset="2"/>
              <a:buChar char="§"/>
            </a:pPr>
            <a:r>
              <a:rPr lang="en-US" altLang="en-US" sz="2000" dirty="0">
                <a:solidFill>
                  <a:schemeClr val="tx2"/>
                </a:solidFill>
              </a:rPr>
              <a:t>Complete a 3 or 4 year Master’s degree program approved by the Accreditation Commission for Acupuncture &amp; Oriental Medicine (ACAOM).</a:t>
            </a:r>
          </a:p>
          <a:p>
            <a:pPr>
              <a:buClr>
                <a:srgbClr val="CC6600"/>
              </a:buClr>
              <a:buFont typeface="Wingdings" panose="05000000000000000000" pitchFamily="2" charset="2"/>
              <a:buChar char="§"/>
            </a:pPr>
            <a:endParaRPr lang="en-US" altLang="en-US" sz="1000" dirty="0">
              <a:solidFill>
                <a:schemeClr val="tx2"/>
              </a:solidFill>
            </a:endParaRPr>
          </a:p>
          <a:p>
            <a:pPr>
              <a:buClr>
                <a:srgbClr val="CC6600"/>
              </a:buClr>
              <a:buFont typeface="Wingdings" panose="05000000000000000000" pitchFamily="2" charset="2"/>
              <a:buChar char="§"/>
            </a:pPr>
            <a:r>
              <a:rPr lang="en-US" altLang="en-US" sz="2000" dirty="0">
                <a:solidFill>
                  <a:schemeClr val="tx2"/>
                </a:solidFill>
              </a:rPr>
              <a:t>Earn up to 3,000 combined didactic and clinical contact hours.</a:t>
            </a:r>
          </a:p>
          <a:p>
            <a:pPr>
              <a:buClr>
                <a:srgbClr val="CC6600"/>
              </a:buClr>
              <a:buFont typeface="Wingdings" panose="05000000000000000000" pitchFamily="2" charset="2"/>
              <a:buChar char="§"/>
            </a:pPr>
            <a:endParaRPr lang="en-US" altLang="en-US" sz="1000" dirty="0">
              <a:solidFill>
                <a:schemeClr val="tx2"/>
              </a:solidFill>
            </a:endParaRPr>
          </a:p>
          <a:p>
            <a:pPr>
              <a:buClr>
                <a:srgbClr val="CC6600"/>
              </a:buClr>
              <a:buFont typeface="Wingdings" panose="05000000000000000000" pitchFamily="2" charset="2"/>
              <a:buChar char="§"/>
            </a:pPr>
            <a:r>
              <a:rPr lang="en-US" altLang="en-US" sz="2000" dirty="0">
                <a:solidFill>
                  <a:schemeClr val="tx2"/>
                </a:solidFill>
              </a:rPr>
              <a:t>Acquire a Clean Needle Technique (CNT) Certificate from the Council of Colleges of Oriental Medicine (CCAOM).</a:t>
            </a:r>
          </a:p>
          <a:p>
            <a:pPr>
              <a:buClr>
                <a:srgbClr val="CC6600"/>
              </a:buClr>
              <a:buFont typeface="Wingdings" panose="05000000000000000000" pitchFamily="2" charset="2"/>
              <a:buChar char="§"/>
            </a:pPr>
            <a:endParaRPr lang="en-US" altLang="en-US" sz="1000" dirty="0">
              <a:solidFill>
                <a:schemeClr val="tx2"/>
              </a:solidFill>
            </a:endParaRPr>
          </a:p>
          <a:p>
            <a:pPr>
              <a:buClr>
                <a:srgbClr val="CC6600"/>
              </a:buClr>
              <a:buFont typeface="Wingdings" panose="05000000000000000000" pitchFamily="2" charset="2"/>
              <a:buChar char="§"/>
            </a:pPr>
            <a:r>
              <a:rPr lang="en-US" altLang="en-US" sz="2000" dirty="0">
                <a:solidFill>
                  <a:schemeClr val="tx2"/>
                </a:solidFill>
              </a:rPr>
              <a:t>Pass NCCAOM certification exams: </a:t>
            </a:r>
          </a:p>
          <a:p>
            <a:pPr lvl="2">
              <a:buClr>
                <a:srgbClr val="CC6600"/>
              </a:buClr>
              <a:buFont typeface="Wingdings" panose="05000000000000000000" pitchFamily="2" charset="2"/>
              <a:buChar char="ü"/>
            </a:pPr>
            <a:r>
              <a:rPr lang="en-US" altLang="en-US" sz="2100" dirty="0">
                <a:solidFill>
                  <a:schemeClr val="tx2"/>
                </a:solidFill>
              </a:rPr>
              <a:t>Foundations of OM</a:t>
            </a:r>
          </a:p>
          <a:p>
            <a:pPr lvl="2">
              <a:buClr>
                <a:srgbClr val="CC6600"/>
              </a:buClr>
              <a:buFont typeface="Wingdings" panose="05000000000000000000" pitchFamily="2" charset="2"/>
              <a:buChar char="ü"/>
            </a:pPr>
            <a:r>
              <a:rPr lang="en-US" altLang="en-US" sz="2100" dirty="0">
                <a:solidFill>
                  <a:schemeClr val="tx2"/>
                </a:solidFill>
              </a:rPr>
              <a:t>Acupuncture with Point Location</a:t>
            </a:r>
          </a:p>
          <a:p>
            <a:pPr lvl="2">
              <a:buClr>
                <a:srgbClr val="CC6600"/>
              </a:buClr>
              <a:buFont typeface="Wingdings" panose="05000000000000000000" pitchFamily="2" charset="2"/>
              <a:buChar char="ü"/>
            </a:pPr>
            <a:r>
              <a:rPr lang="en-US" altLang="en-US" sz="2100" dirty="0">
                <a:solidFill>
                  <a:schemeClr val="tx2"/>
                </a:solidFill>
              </a:rPr>
              <a:t>Chinese Herbology (OM program only)</a:t>
            </a:r>
          </a:p>
          <a:p>
            <a:pPr lvl="2">
              <a:buClr>
                <a:srgbClr val="CC6600"/>
              </a:buClr>
              <a:buFont typeface="Wingdings" panose="05000000000000000000" pitchFamily="2" charset="2"/>
              <a:buChar char="ü"/>
            </a:pPr>
            <a:r>
              <a:rPr lang="en-US" altLang="en-US" sz="2100" dirty="0">
                <a:solidFill>
                  <a:schemeClr val="tx2"/>
                </a:solidFill>
              </a:rPr>
              <a:t>Biomedicine</a:t>
            </a:r>
          </a:p>
        </p:txBody>
      </p:sp>
      <p:sp>
        <p:nvSpPr>
          <p:cNvPr id="5" name="Rectangle 2"/>
          <p:cNvSpPr txBox="1">
            <a:spLocks noChangeArrowheads="1"/>
          </p:cNvSpPr>
          <p:nvPr/>
        </p:nvSpPr>
        <p:spPr bwMode="auto">
          <a:xfrm>
            <a:off x="685800" y="25400"/>
            <a:ext cx="7988300" cy="1022113"/>
          </a:xfrm>
          <a:prstGeom prst="rect">
            <a:avLst/>
          </a:prstGeom>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scene3d>
              <a:camera prst="orthographicFront"/>
              <a:lightRig rig="threePt" dir="t"/>
            </a:scene3d>
            <a:sp3d extrusionH="57150">
              <a:bevelT w="38100" h="38100"/>
            </a:sp3d>
          </a:bodyPr>
          <a:lstStyle>
            <a:lvl1pPr algn="ctr" defTabSz="457200" rtl="0" eaLnBrk="1" fontAlgn="base" hangingPunct="1">
              <a:spcBef>
                <a:spcPct val="0"/>
              </a:spcBef>
              <a:spcAft>
                <a:spcPct val="0"/>
              </a:spcAft>
              <a:defRPr sz="4400" kern="1200">
                <a:solidFill>
                  <a:schemeClr val="dk1"/>
                </a:solidFill>
                <a:latin typeface="+mn-lt"/>
                <a:ea typeface="+mn-ea"/>
                <a:cs typeface="+mn-cs"/>
              </a:defRPr>
            </a:lvl1pPr>
            <a:lvl2pPr algn="ctr" defTabSz="457200" rtl="0" eaLnBrk="1" fontAlgn="base" hangingPunct="1">
              <a:spcBef>
                <a:spcPct val="0"/>
              </a:spcBef>
              <a:spcAft>
                <a:spcPct val="0"/>
              </a:spcAft>
              <a:defRPr sz="4400">
                <a:solidFill>
                  <a:schemeClr val="dk1"/>
                </a:solidFill>
                <a:latin typeface="+mn-lt"/>
                <a:ea typeface="+mn-ea"/>
                <a:cs typeface="+mn-cs"/>
              </a:defRPr>
            </a:lvl2pPr>
            <a:lvl3pPr algn="ctr" defTabSz="457200" rtl="0" eaLnBrk="1" fontAlgn="base" hangingPunct="1">
              <a:spcBef>
                <a:spcPct val="0"/>
              </a:spcBef>
              <a:spcAft>
                <a:spcPct val="0"/>
              </a:spcAft>
              <a:defRPr sz="4400">
                <a:solidFill>
                  <a:schemeClr val="dk1"/>
                </a:solidFill>
                <a:latin typeface="+mn-lt"/>
                <a:ea typeface="+mn-ea"/>
                <a:cs typeface="+mn-cs"/>
              </a:defRPr>
            </a:lvl3pPr>
            <a:lvl4pPr algn="ctr" defTabSz="457200" rtl="0" eaLnBrk="1" fontAlgn="base" hangingPunct="1">
              <a:spcBef>
                <a:spcPct val="0"/>
              </a:spcBef>
              <a:spcAft>
                <a:spcPct val="0"/>
              </a:spcAft>
              <a:defRPr sz="4400">
                <a:solidFill>
                  <a:schemeClr val="dk1"/>
                </a:solidFill>
                <a:latin typeface="+mn-lt"/>
                <a:ea typeface="+mn-ea"/>
                <a:cs typeface="+mn-cs"/>
              </a:defRPr>
            </a:lvl4pPr>
            <a:lvl5pPr algn="ctr" defTabSz="457200" rtl="0" eaLnBrk="1" fontAlgn="base" hangingPunct="1">
              <a:spcBef>
                <a:spcPct val="0"/>
              </a:spcBef>
              <a:spcAft>
                <a:spcPct val="0"/>
              </a:spcAft>
              <a:defRPr sz="4400">
                <a:solidFill>
                  <a:schemeClr val="dk1"/>
                </a:solidFill>
                <a:latin typeface="+mn-lt"/>
                <a:ea typeface="+mn-ea"/>
                <a:cs typeface="+mn-cs"/>
              </a:defRPr>
            </a:lvl5pPr>
            <a:lvl6pPr marL="457200" algn="ctr" defTabSz="457200" rtl="0" eaLnBrk="1" fontAlgn="base" hangingPunct="1">
              <a:spcBef>
                <a:spcPct val="0"/>
              </a:spcBef>
              <a:spcAft>
                <a:spcPct val="0"/>
              </a:spcAft>
              <a:defRPr sz="4400">
                <a:solidFill>
                  <a:schemeClr val="dk1"/>
                </a:solidFill>
                <a:latin typeface="+mn-lt"/>
                <a:ea typeface="+mn-ea"/>
                <a:cs typeface="+mn-cs"/>
              </a:defRPr>
            </a:lvl6pPr>
            <a:lvl7pPr marL="914400" algn="ctr" defTabSz="457200" rtl="0" eaLnBrk="1" fontAlgn="base" hangingPunct="1">
              <a:spcBef>
                <a:spcPct val="0"/>
              </a:spcBef>
              <a:spcAft>
                <a:spcPct val="0"/>
              </a:spcAft>
              <a:defRPr sz="4400">
                <a:solidFill>
                  <a:schemeClr val="dk1"/>
                </a:solidFill>
                <a:latin typeface="+mn-lt"/>
                <a:ea typeface="+mn-ea"/>
                <a:cs typeface="+mn-cs"/>
              </a:defRPr>
            </a:lvl7pPr>
            <a:lvl8pPr marL="1371600" algn="ctr" defTabSz="457200" rtl="0" eaLnBrk="1" fontAlgn="base" hangingPunct="1">
              <a:spcBef>
                <a:spcPct val="0"/>
              </a:spcBef>
              <a:spcAft>
                <a:spcPct val="0"/>
              </a:spcAft>
              <a:defRPr sz="4400">
                <a:solidFill>
                  <a:schemeClr val="dk1"/>
                </a:solidFill>
                <a:latin typeface="+mn-lt"/>
                <a:ea typeface="+mn-ea"/>
                <a:cs typeface="+mn-cs"/>
              </a:defRPr>
            </a:lvl8pPr>
            <a:lvl9pPr marL="1828800" algn="ctr" defTabSz="457200" rtl="0" eaLnBrk="1" fontAlgn="base" hangingPunct="1">
              <a:spcBef>
                <a:spcPct val="0"/>
              </a:spcBef>
              <a:spcAft>
                <a:spcPct val="0"/>
              </a:spcAft>
              <a:defRPr sz="4400">
                <a:solidFill>
                  <a:schemeClr val="dk1"/>
                </a:solidFill>
                <a:latin typeface="+mn-lt"/>
                <a:ea typeface="+mn-ea"/>
                <a:cs typeface="+mn-cs"/>
              </a:defRPr>
            </a:lvl9pPr>
          </a:lstStyle>
          <a:p>
            <a:pPr>
              <a:spcBef>
                <a:spcPct val="20000"/>
              </a:spcBef>
              <a:spcAft>
                <a:spcPct val="20000"/>
              </a:spcAft>
            </a:pPr>
            <a:r>
              <a:rPr lang="en-US" sz="3200" b="1" dirty="0">
                <a:solidFill>
                  <a:schemeClr val="tx2"/>
                </a:solidFill>
              </a:rPr>
              <a:t>AOM Practice in U.S.</a:t>
            </a:r>
            <a:br>
              <a:rPr lang="en-US" sz="3200" b="1" dirty="0">
                <a:solidFill>
                  <a:schemeClr val="tx2"/>
                </a:solidFill>
              </a:rPr>
            </a:br>
            <a:r>
              <a:rPr lang="en-US" altLang="en-US" sz="1800" b="1" dirty="0">
                <a:solidFill>
                  <a:srgbClr val="CC6600"/>
                </a:solidFill>
                <a:latin typeface="Arial" panose="020B0604020202020204" pitchFamily="34" charset="0"/>
                <a:cs typeface="Arial" panose="020B0604020202020204" pitchFamily="34" charset="0"/>
              </a:rPr>
              <a:t>Requirements for Diplomate of Acupuncture or </a:t>
            </a:r>
            <a:br>
              <a:rPr lang="en-US" altLang="en-US" sz="1800" b="1" dirty="0">
                <a:solidFill>
                  <a:srgbClr val="CC6600"/>
                </a:solidFill>
                <a:latin typeface="Arial" panose="020B0604020202020204" pitchFamily="34" charset="0"/>
                <a:cs typeface="Arial" panose="020B0604020202020204" pitchFamily="34" charset="0"/>
              </a:rPr>
            </a:br>
            <a:r>
              <a:rPr lang="en-US" altLang="en-US" sz="1800" b="1" dirty="0">
                <a:solidFill>
                  <a:srgbClr val="CC6600"/>
                </a:solidFill>
                <a:latin typeface="Arial" panose="020B0604020202020204" pitchFamily="34" charset="0"/>
                <a:cs typeface="Arial" panose="020B0604020202020204" pitchFamily="34" charset="0"/>
              </a:rPr>
              <a:t>Oriental Medicine</a:t>
            </a:r>
            <a:endParaRPr lang="en-US" sz="1800" b="1" dirty="0">
              <a:solidFill>
                <a:srgbClr val="00339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435350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1"/>
          <p:cNvSpPr>
            <a:spLocks noGrp="1"/>
          </p:cNvSpPr>
          <p:nvPr>
            <p:ph type="sldNum" sz="quarter" idx="10"/>
          </p:nvPr>
        </p:nvSpPr>
        <p:spPr>
          <a:xfrm>
            <a:off x="6972300" y="6492875"/>
            <a:ext cx="2133600" cy="365125"/>
          </a:xfrm>
        </p:spPr>
        <p:txBody>
          <a:bodyPr/>
          <a:lstStyle/>
          <a:p>
            <a:pPr algn="r"/>
            <a:fld id="{5EECFE9F-D9C9-4B24-BAD6-A8858A1F1099}" type="slidenum">
              <a:rPr lang="en-US" altLang="en-US">
                <a:solidFill>
                  <a:schemeClr val="tx1"/>
                </a:solidFill>
                <a:latin typeface="Arial" panose="020B0604020202020204" pitchFamily="34" charset="0"/>
                <a:cs typeface="Arial" panose="020B0604020202020204" pitchFamily="34" charset="0"/>
              </a:rPr>
              <a:pPr algn="r"/>
              <a:t>14</a:t>
            </a:fld>
            <a:endParaRPr lang="en-US" altLang="en-US" dirty="0">
              <a:solidFill>
                <a:schemeClr val="tx1"/>
              </a:solidFill>
              <a:latin typeface="Arial" panose="020B0604020202020204" pitchFamily="34" charset="0"/>
              <a:cs typeface="Arial" panose="020B0604020202020204" pitchFamily="34" charset="0"/>
            </a:endParaRPr>
          </a:p>
        </p:txBody>
      </p:sp>
      <p:sp>
        <p:nvSpPr>
          <p:cNvPr id="648195" name="Rectangle 4"/>
          <p:cNvSpPr>
            <a:spLocks noChangeArrowheads="1"/>
          </p:cNvSpPr>
          <p:nvPr/>
        </p:nvSpPr>
        <p:spPr bwMode="auto">
          <a:xfrm>
            <a:off x="838200" y="1981200"/>
            <a:ext cx="830580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buClr>
                <a:srgbClr val="CC6600"/>
              </a:buClr>
              <a:buSzPct val="70000"/>
              <a:buFont typeface="Wingdings" pitchFamily="2" charset="2"/>
              <a:buNone/>
            </a:pPr>
            <a:r>
              <a:rPr lang="en-US" altLang="en-US" sz="2000" dirty="0">
                <a:solidFill>
                  <a:schemeClr val="tx2"/>
                </a:solidFill>
              </a:rPr>
              <a:t>All Diplomates must abide by the: </a:t>
            </a:r>
          </a:p>
          <a:p>
            <a:pPr>
              <a:buClr>
                <a:srgbClr val="CC6600"/>
              </a:buClr>
              <a:buSzPct val="70000"/>
              <a:buFont typeface="Wingdings" pitchFamily="2" charset="2"/>
              <a:buNone/>
            </a:pPr>
            <a:endParaRPr lang="en-US" altLang="en-US" sz="2000" dirty="0">
              <a:solidFill>
                <a:schemeClr val="tx2"/>
              </a:solidFill>
            </a:endParaRPr>
          </a:p>
          <a:p>
            <a:pPr>
              <a:buClr>
                <a:schemeClr val="accent1"/>
              </a:buClr>
              <a:buSzPct val="70000"/>
              <a:buFont typeface="Wingdings" pitchFamily="2" charset="2"/>
              <a:buChar char="n"/>
            </a:pPr>
            <a:r>
              <a:rPr lang="en-US" altLang="en-US" sz="2000" dirty="0">
                <a:solidFill>
                  <a:schemeClr val="tx2"/>
                </a:solidFill>
              </a:rPr>
              <a:t> </a:t>
            </a:r>
            <a:r>
              <a:rPr lang="en-US" altLang="en-US" sz="2000" i="1" dirty="0">
                <a:solidFill>
                  <a:schemeClr val="tx2"/>
                </a:solidFill>
              </a:rPr>
              <a:t>NCCAOM</a:t>
            </a:r>
            <a:r>
              <a:rPr lang="en-US" altLang="en-US" sz="2000" b="1" i="1" baseline="30000" dirty="0">
                <a:solidFill>
                  <a:schemeClr val="tx2"/>
                </a:solidFill>
              </a:rPr>
              <a:t>®</a:t>
            </a:r>
            <a:r>
              <a:rPr lang="en-US" altLang="en-US" sz="2000" i="1" dirty="0">
                <a:solidFill>
                  <a:schemeClr val="tx2"/>
                </a:solidFill>
              </a:rPr>
              <a:t> Code of Ethics</a:t>
            </a:r>
            <a:r>
              <a:rPr lang="en-US" altLang="en-US" sz="2000" dirty="0">
                <a:solidFill>
                  <a:schemeClr val="tx2"/>
                </a:solidFill>
              </a:rPr>
              <a:t> </a:t>
            </a:r>
          </a:p>
          <a:p>
            <a:pPr>
              <a:buClr>
                <a:schemeClr val="accent1"/>
              </a:buClr>
              <a:buSzPct val="70000"/>
              <a:buFont typeface="Wingdings" pitchFamily="2" charset="2"/>
              <a:buChar char="n"/>
            </a:pPr>
            <a:endParaRPr lang="en-US" altLang="en-US" sz="2000" dirty="0">
              <a:solidFill>
                <a:schemeClr val="tx2"/>
              </a:solidFill>
            </a:endParaRPr>
          </a:p>
          <a:p>
            <a:pPr>
              <a:buClr>
                <a:schemeClr val="accent1"/>
              </a:buClr>
              <a:buSzPct val="70000"/>
              <a:buFont typeface="Wingdings" pitchFamily="2" charset="2"/>
              <a:buChar char="n"/>
            </a:pPr>
            <a:r>
              <a:rPr lang="en-US" altLang="en-US" sz="2000" dirty="0">
                <a:solidFill>
                  <a:schemeClr val="tx2"/>
                </a:solidFill>
              </a:rPr>
              <a:t> </a:t>
            </a:r>
            <a:r>
              <a:rPr lang="en-US" altLang="en-US" sz="2000" i="1" dirty="0">
                <a:solidFill>
                  <a:schemeClr val="tx2"/>
                </a:solidFill>
              </a:rPr>
              <a:t>Grounds for Professional Discipline</a:t>
            </a:r>
          </a:p>
          <a:p>
            <a:pPr>
              <a:buClr>
                <a:schemeClr val="accent1"/>
              </a:buClr>
              <a:buSzPct val="70000"/>
              <a:buFont typeface="Wingdings" pitchFamily="2" charset="2"/>
              <a:buChar char="n"/>
            </a:pPr>
            <a:endParaRPr lang="en-US" altLang="en-US" sz="2000" dirty="0">
              <a:solidFill>
                <a:schemeClr val="tx2"/>
              </a:solidFill>
            </a:endParaRPr>
          </a:p>
          <a:p>
            <a:pPr>
              <a:buClr>
                <a:schemeClr val="accent1"/>
              </a:buClr>
              <a:buSzPct val="70000"/>
              <a:buFont typeface="Wingdings" pitchFamily="2" charset="2"/>
              <a:buChar char="n"/>
            </a:pPr>
            <a:r>
              <a:rPr lang="en-US" altLang="en-US" sz="2000" i="1" dirty="0">
                <a:solidFill>
                  <a:schemeClr val="tx2"/>
                </a:solidFill>
              </a:rPr>
              <a:t> Procedures for Upholding Professional Conduct</a:t>
            </a:r>
          </a:p>
          <a:p>
            <a:pPr lvl="1">
              <a:buClr>
                <a:srgbClr val="CC6600"/>
              </a:buClr>
              <a:buSzPct val="70000"/>
              <a:buFont typeface="Wingdings" pitchFamily="2" charset="2"/>
              <a:buChar char="n"/>
            </a:pPr>
            <a:r>
              <a:rPr lang="en-US" altLang="en-US" sz="2000" dirty="0">
                <a:solidFill>
                  <a:schemeClr val="tx2"/>
                </a:solidFill>
              </a:rPr>
              <a:t> </a:t>
            </a:r>
            <a:r>
              <a:rPr lang="en-US" altLang="en-US" dirty="0">
                <a:solidFill>
                  <a:schemeClr val="tx2"/>
                </a:solidFill>
              </a:rPr>
              <a:t>The NCCAOM Professional Ethics and Disciplinary Committee (PEDC) has the authority to investigate disciplinary actions taken against NCCAOM applicants and Diplomates and to impose sanctions on NCCAOM applicants and Diplomates according to the NCCAOM Procedures for Upholding Professional Conduct. </a:t>
            </a:r>
          </a:p>
        </p:txBody>
      </p:sp>
      <p:sp>
        <p:nvSpPr>
          <p:cNvPr id="648196" name="Text Box 5"/>
          <p:cNvSpPr txBox="1">
            <a:spLocks noChangeArrowheads="1"/>
          </p:cNvSpPr>
          <p:nvPr/>
        </p:nvSpPr>
        <p:spPr bwMode="auto">
          <a:xfrm>
            <a:off x="6918325" y="24034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n-US" altLang="en-US" sz="2400" b="1">
              <a:latin typeface="Times New Roman" pitchFamily="18" charset="0"/>
            </a:endParaRPr>
          </a:p>
        </p:txBody>
      </p:sp>
      <p:pic>
        <p:nvPicPr>
          <p:cNvPr id="64819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1219200"/>
            <a:ext cx="2063750"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2"/>
          <p:cNvSpPr txBox="1">
            <a:spLocks noChangeArrowheads="1"/>
          </p:cNvSpPr>
          <p:nvPr/>
        </p:nvSpPr>
        <p:spPr bwMode="auto">
          <a:xfrm>
            <a:off x="685800" y="25400"/>
            <a:ext cx="7988300" cy="1022113"/>
          </a:xfrm>
          <a:prstGeom prst="rect">
            <a:avLst/>
          </a:prstGeom>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scene3d>
              <a:camera prst="orthographicFront"/>
              <a:lightRig rig="threePt" dir="t"/>
            </a:scene3d>
            <a:sp3d extrusionH="57150">
              <a:bevelT w="38100" h="38100"/>
            </a:sp3d>
          </a:bodyPr>
          <a:lstStyle>
            <a:lvl1pPr algn="ctr" defTabSz="457200" rtl="0" eaLnBrk="1" fontAlgn="base" hangingPunct="1">
              <a:spcBef>
                <a:spcPct val="0"/>
              </a:spcBef>
              <a:spcAft>
                <a:spcPct val="0"/>
              </a:spcAft>
              <a:defRPr sz="4400" kern="1200">
                <a:solidFill>
                  <a:schemeClr val="dk1"/>
                </a:solidFill>
                <a:latin typeface="+mn-lt"/>
                <a:ea typeface="+mn-ea"/>
                <a:cs typeface="+mn-cs"/>
              </a:defRPr>
            </a:lvl1pPr>
            <a:lvl2pPr algn="ctr" defTabSz="457200" rtl="0" eaLnBrk="1" fontAlgn="base" hangingPunct="1">
              <a:spcBef>
                <a:spcPct val="0"/>
              </a:spcBef>
              <a:spcAft>
                <a:spcPct val="0"/>
              </a:spcAft>
              <a:defRPr sz="4400">
                <a:solidFill>
                  <a:schemeClr val="dk1"/>
                </a:solidFill>
                <a:latin typeface="+mn-lt"/>
                <a:ea typeface="+mn-ea"/>
                <a:cs typeface="+mn-cs"/>
              </a:defRPr>
            </a:lvl2pPr>
            <a:lvl3pPr algn="ctr" defTabSz="457200" rtl="0" eaLnBrk="1" fontAlgn="base" hangingPunct="1">
              <a:spcBef>
                <a:spcPct val="0"/>
              </a:spcBef>
              <a:spcAft>
                <a:spcPct val="0"/>
              </a:spcAft>
              <a:defRPr sz="4400">
                <a:solidFill>
                  <a:schemeClr val="dk1"/>
                </a:solidFill>
                <a:latin typeface="+mn-lt"/>
                <a:ea typeface="+mn-ea"/>
                <a:cs typeface="+mn-cs"/>
              </a:defRPr>
            </a:lvl3pPr>
            <a:lvl4pPr algn="ctr" defTabSz="457200" rtl="0" eaLnBrk="1" fontAlgn="base" hangingPunct="1">
              <a:spcBef>
                <a:spcPct val="0"/>
              </a:spcBef>
              <a:spcAft>
                <a:spcPct val="0"/>
              </a:spcAft>
              <a:defRPr sz="4400">
                <a:solidFill>
                  <a:schemeClr val="dk1"/>
                </a:solidFill>
                <a:latin typeface="+mn-lt"/>
                <a:ea typeface="+mn-ea"/>
                <a:cs typeface="+mn-cs"/>
              </a:defRPr>
            </a:lvl4pPr>
            <a:lvl5pPr algn="ctr" defTabSz="457200" rtl="0" eaLnBrk="1" fontAlgn="base" hangingPunct="1">
              <a:spcBef>
                <a:spcPct val="0"/>
              </a:spcBef>
              <a:spcAft>
                <a:spcPct val="0"/>
              </a:spcAft>
              <a:defRPr sz="4400">
                <a:solidFill>
                  <a:schemeClr val="dk1"/>
                </a:solidFill>
                <a:latin typeface="+mn-lt"/>
                <a:ea typeface="+mn-ea"/>
                <a:cs typeface="+mn-cs"/>
              </a:defRPr>
            </a:lvl5pPr>
            <a:lvl6pPr marL="457200" algn="ctr" defTabSz="457200" rtl="0" eaLnBrk="1" fontAlgn="base" hangingPunct="1">
              <a:spcBef>
                <a:spcPct val="0"/>
              </a:spcBef>
              <a:spcAft>
                <a:spcPct val="0"/>
              </a:spcAft>
              <a:defRPr sz="4400">
                <a:solidFill>
                  <a:schemeClr val="dk1"/>
                </a:solidFill>
                <a:latin typeface="+mn-lt"/>
                <a:ea typeface="+mn-ea"/>
                <a:cs typeface="+mn-cs"/>
              </a:defRPr>
            </a:lvl6pPr>
            <a:lvl7pPr marL="914400" algn="ctr" defTabSz="457200" rtl="0" eaLnBrk="1" fontAlgn="base" hangingPunct="1">
              <a:spcBef>
                <a:spcPct val="0"/>
              </a:spcBef>
              <a:spcAft>
                <a:spcPct val="0"/>
              </a:spcAft>
              <a:defRPr sz="4400">
                <a:solidFill>
                  <a:schemeClr val="dk1"/>
                </a:solidFill>
                <a:latin typeface="+mn-lt"/>
                <a:ea typeface="+mn-ea"/>
                <a:cs typeface="+mn-cs"/>
              </a:defRPr>
            </a:lvl7pPr>
            <a:lvl8pPr marL="1371600" algn="ctr" defTabSz="457200" rtl="0" eaLnBrk="1" fontAlgn="base" hangingPunct="1">
              <a:spcBef>
                <a:spcPct val="0"/>
              </a:spcBef>
              <a:spcAft>
                <a:spcPct val="0"/>
              </a:spcAft>
              <a:defRPr sz="4400">
                <a:solidFill>
                  <a:schemeClr val="dk1"/>
                </a:solidFill>
                <a:latin typeface="+mn-lt"/>
                <a:ea typeface="+mn-ea"/>
                <a:cs typeface="+mn-cs"/>
              </a:defRPr>
            </a:lvl8pPr>
            <a:lvl9pPr marL="1828800" algn="ctr" defTabSz="457200" rtl="0" eaLnBrk="1" fontAlgn="base" hangingPunct="1">
              <a:spcBef>
                <a:spcPct val="0"/>
              </a:spcBef>
              <a:spcAft>
                <a:spcPct val="0"/>
              </a:spcAft>
              <a:defRPr sz="4400">
                <a:solidFill>
                  <a:schemeClr val="dk1"/>
                </a:solidFill>
                <a:latin typeface="+mn-lt"/>
                <a:ea typeface="+mn-ea"/>
                <a:cs typeface="+mn-cs"/>
              </a:defRPr>
            </a:lvl9pPr>
          </a:lstStyle>
          <a:p>
            <a:pPr>
              <a:spcBef>
                <a:spcPct val="20000"/>
              </a:spcBef>
              <a:spcAft>
                <a:spcPct val="20000"/>
              </a:spcAft>
            </a:pPr>
            <a:r>
              <a:rPr lang="en-US" sz="3200" b="1" dirty="0">
                <a:solidFill>
                  <a:schemeClr val="tx2"/>
                </a:solidFill>
              </a:rPr>
              <a:t>AOM Practice in U.S.</a:t>
            </a:r>
            <a:br>
              <a:rPr lang="en-US" sz="3200" b="1" dirty="0">
                <a:solidFill>
                  <a:schemeClr val="tx2"/>
                </a:solidFill>
              </a:rPr>
            </a:br>
            <a:r>
              <a:rPr lang="en-US" altLang="en-US" sz="1800" b="1" dirty="0">
                <a:solidFill>
                  <a:srgbClr val="CC6600"/>
                </a:solidFill>
                <a:latin typeface="Arial" panose="020B0604020202020204" pitchFamily="34" charset="0"/>
                <a:cs typeface="Arial" panose="020B0604020202020204" pitchFamily="34" charset="0"/>
              </a:rPr>
              <a:t>Requirements for Diplomate of Acupuncture or </a:t>
            </a:r>
            <a:br>
              <a:rPr lang="en-US" altLang="en-US" sz="1800" b="1" dirty="0">
                <a:solidFill>
                  <a:srgbClr val="CC6600"/>
                </a:solidFill>
                <a:latin typeface="Arial" panose="020B0604020202020204" pitchFamily="34" charset="0"/>
                <a:cs typeface="Arial" panose="020B0604020202020204" pitchFamily="34" charset="0"/>
              </a:rPr>
            </a:br>
            <a:r>
              <a:rPr lang="en-US" altLang="en-US" sz="1800" b="1" dirty="0">
                <a:solidFill>
                  <a:srgbClr val="CC6600"/>
                </a:solidFill>
                <a:latin typeface="Arial" panose="020B0604020202020204" pitchFamily="34" charset="0"/>
                <a:cs typeface="Arial" panose="020B0604020202020204" pitchFamily="34" charset="0"/>
              </a:rPr>
              <a:t>Oriental Medicine</a:t>
            </a:r>
            <a:endParaRPr lang="en-US" sz="1800" b="1" dirty="0">
              <a:solidFill>
                <a:srgbClr val="00339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567858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a:xfrm>
            <a:off x="6997700" y="6446838"/>
            <a:ext cx="2133600" cy="365125"/>
          </a:xfrm>
        </p:spPr>
        <p:txBody>
          <a:bodyPr/>
          <a:lstStyle/>
          <a:p>
            <a:fld id="{5EC5DE15-95DA-4135-A2D8-8DE46FA8287E}" type="slidenum">
              <a:rPr lang="en-US" altLang="en-US">
                <a:solidFill>
                  <a:schemeClr val="tx1"/>
                </a:solidFill>
                <a:latin typeface="Arial" panose="020B0604020202020204" pitchFamily="34" charset="0"/>
                <a:cs typeface="Arial" panose="020B0604020202020204" pitchFamily="34" charset="0"/>
              </a:rPr>
              <a:pPr/>
              <a:t>15</a:t>
            </a:fld>
            <a:endParaRPr lang="en-US" altLang="en-US">
              <a:solidFill>
                <a:schemeClr val="tx1"/>
              </a:solidFill>
              <a:latin typeface="Arial" panose="020B0604020202020204" pitchFamily="34" charset="0"/>
              <a:cs typeface="Arial" panose="020B0604020202020204" pitchFamily="34" charset="0"/>
            </a:endParaRPr>
          </a:p>
        </p:txBody>
      </p:sp>
      <p:sp>
        <p:nvSpPr>
          <p:cNvPr id="691339" name="Text Box 139"/>
          <p:cNvSpPr txBox="1">
            <a:spLocks noChangeArrowheads="1"/>
          </p:cNvSpPr>
          <p:nvPr/>
        </p:nvSpPr>
        <p:spPr bwMode="auto">
          <a:xfrm>
            <a:off x="1066800" y="6553200"/>
            <a:ext cx="6781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400"/>
              <a:t>*</a:t>
            </a:r>
            <a:r>
              <a:rPr lang="en-US" altLang="en-US" sz="1200"/>
              <a:t>Modified with permission from the Council of Colleges of Acupuncture and Oriental Medicine</a:t>
            </a:r>
          </a:p>
        </p:txBody>
      </p:sp>
      <p:pic>
        <p:nvPicPr>
          <p:cNvPr id="691353" name="Picture 153" descr="qualificiation tabl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0" y="1524000"/>
            <a:ext cx="9144000" cy="5029200"/>
          </a:xfrm>
          <a:ln>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 name="Rectangle 2"/>
          <p:cNvSpPr txBox="1">
            <a:spLocks noChangeArrowheads="1"/>
          </p:cNvSpPr>
          <p:nvPr/>
        </p:nvSpPr>
        <p:spPr bwMode="auto">
          <a:xfrm>
            <a:off x="685800" y="25400"/>
            <a:ext cx="7988300" cy="1022113"/>
          </a:xfrm>
          <a:prstGeom prst="rect">
            <a:avLst/>
          </a:prstGeom>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scene3d>
              <a:camera prst="orthographicFront"/>
              <a:lightRig rig="threePt" dir="t"/>
            </a:scene3d>
            <a:sp3d extrusionH="57150">
              <a:bevelT w="38100" h="38100"/>
            </a:sp3d>
          </a:bodyPr>
          <a:lstStyle>
            <a:lvl1pPr algn="ctr" defTabSz="457200" rtl="0" eaLnBrk="1" fontAlgn="base" hangingPunct="1">
              <a:spcBef>
                <a:spcPct val="0"/>
              </a:spcBef>
              <a:spcAft>
                <a:spcPct val="0"/>
              </a:spcAft>
              <a:defRPr sz="4400" kern="1200">
                <a:solidFill>
                  <a:schemeClr val="dk1"/>
                </a:solidFill>
                <a:latin typeface="+mn-lt"/>
                <a:ea typeface="+mn-ea"/>
                <a:cs typeface="+mn-cs"/>
              </a:defRPr>
            </a:lvl1pPr>
            <a:lvl2pPr algn="ctr" defTabSz="457200" rtl="0" eaLnBrk="1" fontAlgn="base" hangingPunct="1">
              <a:spcBef>
                <a:spcPct val="0"/>
              </a:spcBef>
              <a:spcAft>
                <a:spcPct val="0"/>
              </a:spcAft>
              <a:defRPr sz="4400">
                <a:solidFill>
                  <a:schemeClr val="dk1"/>
                </a:solidFill>
                <a:latin typeface="+mn-lt"/>
                <a:ea typeface="+mn-ea"/>
                <a:cs typeface="+mn-cs"/>
              </a:defRPr>
            </a:lvl2pPr>
            <a:lvl3pPr algn="ctr" defTabSz="457200" rtl="0" eaLnBrk="1" fontAlgn="base" hangingPunct="1">
              <a:spcBef>
                <a:spcPct val="0"/>
              </a:spcBef>
              <a:spcAft>
                <a:spcPct val="0"/>
              </a:spcAft>
              <a:defRPr sz="4400">
                <a:solidFill>
                  <a:schemeClr val="dk1"/>
                </a:solidFill>
                <a:latin typeface="+mn-lt"/>
                <a:ea typeface="+mn-ea"/>
                <a:cs typeface="+mn-cs"/>
              </a:defRPr>
            </a:lvl3pPr>
            <a:lvl4pPr algn="ctr" defTabSz="457200" rtl="0" eaLnBrk="1" fontAlgn="base" hangingPunct="1">
              <a:spcBef>
                <a:spcPct val="0"/>
              </a:spcBef>
              <a:spcAft>
                <a:spcPct val="0"/>
              </a:spcAft>
              <a:defRPr sz="4400">
                <a:solidFill>
                  <a:schemeClr val="dk1"/>
                </a:solidFill>
                <a:latin typeface="+mn-lt"/>
                <a:ea typeface="+mn-ea"/>
                <a:cs typeface="+mn-cs"/>
              </a:defRPr>
            </a:lvl4pPr>
            <a:lvl5pPr algn="ctr" defTabSz="457200" rtl="0" eaLnBrk="1" fontAlgn="base" hangingPunct="1">
              <a:spcBef>
                <a:spcPct val="0"/>
              </a:spcBef>
              <a:spcAft>
                <a:spcPct val="0"/>
              </a:spcAft>
              <a:defRPr sz="4400">
                <a:solidFill>
                  <a:schemeClr val="dk1"/>
                </a:solidFill>
                <a:latin typeface="+mn-lt"/>
                <a:ea typeface="+mn-ea"/>
                <a:cs typeface="+mn-cs"/>
              </a:defRPr>
            </a:lvl5pPr>
            <a:lvl6pPr marL="457200" algn="ctr" defTabSz="457200" rtl="0" eaLnBrk="1" fontAlgn="base" hangingPunct="1">
              <a:spcBef>
                <a:spcPct val="0"/>
              </a:spcBef>
              <a:spcAft>
                <a:spcPct val="0"/>
              </a:spcAft>
              <a:defRPr sz="4400">
                <a:solidFill>
                  <a:schemeClr val="dk1"/>
                </a:solidFill>
                <a:latin typeface="+mn-lt"/>
                <a:ea typeface="+mn-ea"/>
                <a:cs typeface="+mn-cs"/>
              </a:defRPr>
            </a:lvl6pPr>
            <a:lvl7pPr marL="914400" algn="ctr" defTabSz="457200" rtl="0" eaLnBrk="1" fontAlgn="base" hangingPunct="1">
              <a:spcBef>
                <a:spcPct val="0"/>
              </a:spcBef>
              <a:spcAft>
                <a:spcPct val="0"/>
              </a:spcAft>
              <a:defRPr sz="4400">
                <a:solidFill>
                  <a:schemeClr val="dk1"/>
                </a:solidFill>
                <a:latin typeface="+mn-lt"/>
                <a:ea typeface="+mn-ea"/>
                <a:cs typeface="+mn-cs"/>
              </a:defRPr>
            </a:lvl7pPr>
            <a:lvl8pPr marL="1371600" algn="ctr" defTabSz="457200" rtl="0" eaLnBrk="1" fontAlgn="base" hangingPunct="1">
              <a:spcBef>
                <a:spcPct val="0"/>
              </a:spcBef>
              <a:spcAft>
                <a:spcPct val="0"/>
              </a:spcAft>
              <a:defRPr sz="4400">
                <a:solidFill>
                  <a:schemeClr val="dk1"/>
                </a:solidFill>
                <a:latin typeface="+mn-lt"/>
                <a:ea typeface="+mn-ea"/>
                <a:cs typeface="+mn-cs"/>
              </a:defRPr>
            </a:lvl8pPr>
            <a:lvl9pPr marL="1828800" algn="ctr" defTabSz="457200" rtl="0" eaLnBrk="1" fontAlgn="base" hangingPunct="1">
              <a:spcBef>
                <a:spcPct val="0"/>
              </a:spcBef>
              <a:spcAft>
                <a:spcPct val="0"/>
              </a:spcAft>
              <a:defRPr sz="4400">
                <a:solidFill>
                  <a:schemeClr val="dk1"/>
                </a:solidFill>
                <a:latin typeface="+mn-lt"/>
                <a:ea typeface="+mn-ea"/>
                <a:cs typeface="+mn-cs"/>
              </a:defRPr>
            </a:lvl9pPr>
          </a:lstStyle>
          <a:p>
            <a:pPr>
              <a:spcBef>
                <a:spcPct val="20000"/>
              </a:spcBef>
              <a:spcAft>
                <a:spcPct val="20000"/>
              </a:spcAft>
            </a:pPr>
            <a:r>
              <a:rPr lang="en-US" altLang="en-US" sz="3200" b="1" dirty="0">
                <a:solidFill>
                  <a:schemeClr val="tx2"/>
                </a:solidFill>
              </a:rPr>
              <a:t>Qualifications of Licensed Acupuncturists Compared to Other Healthcare Providers</a:t>
            </a:r>
            <a:endParaRPr lang="en-US" sz="1800" b="1" dirty="0">
              <a:solidFill>
                <a:srgbClr val="00339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084519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idx="13"/>
          </p:nvPr>
        </p:nvSpPr>
        <p:spPr>
          <a:xfrm>
            <a:off x="927451" y="1531570"/>
            <a:ext cx="7824661" cy="4125191"/>
          </a:xfrm>
        </p:spPr>
        <p:txBody>
          <a:bodyPr/>
          <a:lstStyle/>
          <a:p>
            <a:pPr eaLnBrk="1" hangingPunct="1">
              <a:lnSpc>
                <a:spcPct val="150000"/>
              </a:lnSpc>
              <a:spcAft>
                <a:spcPct val="20000"/>
              </a:spcAft>
              <a:buClr>
                <a:srgbClr val="CC6600"/>
              </a:buClr>
            </a:pPr>
            <a:r>
              <a:rPr lang="en-US" sz="2000" b="1" dirty="0">
                <a:solidFill>
                  <a:schemeClr val="tx2"/>
                </a:solidFill>
                <a:latin typeface="Arial" pitchFamily="34" charset="0"/>
                <a:cs typeface="Arial" pitchFamily="34" charset="0"/>
              </a:rPr>
              <a:t>Current Impact</a:t>
            </a:r>
          </a:p>
          <a:p>
            <a:pPr lvl="1" eaLnBrk="1" hangingPunct="1">
              <a:lnSpc>
                <a:spcPct val="150000"/>
              </a:lnSpc>
              <a:spcAft>
                <a:spcPct val="20000"/>
              </a:spcAft>
              <a:buClr>
                <a:srgbClr val="CC6600"/>
              </a:buClr>
            </a:pPr>
            <a:r>
              <a:rPr lang="en-US" sz="1400" dirty="0">
                <a:solidFill>
                  <a:schemeClr val="tx2"/>
                </a:solidFill>
                <a:latin typeface="Arial" pitchFamily="34" charset="0"/>
                <a:cs typeface="Arial" pitchFamily="34" charset="0"/>
              </a:rPr>
              <a:t>NCCAOM’s examinations are required in 44 states plus Washington, D.C.</a:t>
            </a:r>
          </a:p>
          <a:p>
            <a:pPr lvl="1" eaLnBrk="1" hangingPunct="1">
              <a:lnSpc>
                <a:spcPct val="150000"/>
              </a:lnSpc>
              <a:spcAft>
                <a:spcPct val="20000"/>
              </a:spcAft>
              <a:buClr>
                <a:srgbClr val="CC6600"/>
              </a:buClr>
            </a:pPr>
            <a:r>
              <a:rPr lang="en-US" sz="1400" dirty="0">
                <a:solidFill>
                  <a:schemeClr val="tx2"/>
                </a:solidFill>
                <a:latin typeface="Arial" pitchFamily="34" charset="0"/>
                <a:cs typeface="Arial" pitchFamily="34" charset="0"/>
              </a:rPr>
              <a:t>98% of states that regulate acupuncture require NCCAOM examinations</a:t>
            </a:r>
          </a:p>
          <a:p>
            <a:pPr lvl="1" eaLnBrk="1" hangingPunct="1">
              <a:lnSpc>
                <a:spcPct val="150000"/>
              </a:lnSpc>
              <a:spcAft>
                <a:spcPct val="20000"/>
              </a:spcAft>
              <a:buClr>
                <a:srgbClr val="CC6600"/>
              </a:buClr>
            </a:pPr>
            <a:r>
              <a:rPr lang="en-US" sz="1400" dirty="0">
                <a:solidFill>
                  <a:schemeClr val="tx2"/>
                </a:solidFill>
                <a:latin typeface="Arial" pitchFamily="34" charset="0"/>
                <a:cs typeface="Arial" pitchFamily="34" charset="0"/>
              </a:rPr>
              <a:t>25 states require full NCCAOM certification in Acupuncture, Chinese Herbology and/or Oriental Medicine</a:t>
            </a:r>
          </a:p>
          <a:p>
            <a:pPr eaLnBrk="1" hangingPunct="1">
              <a:lnSpc>
                <a:spcPct val="150000"/>
              </a:lnSpc>
              <a:spcAft>
                <a:spcPct val="20000"/>
              </a:spcAft>
              <a:buClr>
                <a:srgbClr val="CC6600"/>
              </a:buClr>
            </a:pPr>
            <a:r>
              <a:rPr lang="en-US" sz="2000" b="1" dirty="0">
                <a:solidFill>
                  <a:schemeClr val="tx2"/>
                </a:solidFill>
                <a:latin typeface="Arial" pitchFamily="34" charset="0"/>
                <a:cs typeface="Arial" pitchFamily="34" charset="0"/>
              </a:rPr>
              <a:t>NCCAOM National Standards Fact Sheets</a:t>
            </a:r>
          </a:p>
          <a:p>
            <a:pPr lvl="1" eaLnBrk="1" hangingPunct="1">
              <a:lnSpc>
                <a:spcPct val="150000"/>
              </a:lnSpc>
              <a:spcAft>
                <a:spcPct val="20000"/>
              </a:spcAft>
              <a:buClr>
                <a:srgbClr val="CC6600"/>
              </a:buClr>
            </a:pPr>
            <a:r>
              <a:rPr lang="en-US" sz="1400" dirty="0">
                <a:latin typeface="Arial" pitchFamily="34" charset="0"/>
                <a:cs typeface="Arial" pitchFamily="34" charset="0"/>
                <a:hlinkClick r:id="rId3"/>
              </a:rPr>
              <a:t>NCCAOM Certification and Testing Program</a:t>
            </a:r>
            <a:endParaRPr lang="en-US" sz="1400" dirty="0">
              <a:latin typeface="Arial" pitchFamily="34" charset="0"/>
              <a:cs typeface="Arial" pitchFamily="34" charset="0"/>
            </a:endParaRPr>
          </a:p>
          <a:p>
            <a:pPr lvl="1" eaLnBrk="1" hangingPunct="1">
              <a:lnSpc>
                <a:spcPct val="150000"/>
              </a:lnSpc>
              <a:spcAft>
                <a:spcPct val="20000"/>
              </a:spcAft>
              <a:buClr>
                <a:srgbClr val="CC6600"/>
              </a:buClr>
            </a:pPr>
            <a:r>
              <a:rPr lang="en-US" sz="1400" dirty="0">
                <a:latin typeface="Arial" pitchFamily="34" charset="0"/>
                <a:cs typeface="Arial" pitchFamily="34" charset="0"/>
                <a:hlinkClick r:id="rId4"/>
              </a:rPr>
              <a:t>NCCAOM Meeting National Standards Through its Examinations and Certification Process</a:t>
            </a:r>
            <a:endParaRPr lang="en-US" sz="1400" dirty="0">
              <a:latin typeface="Arial" pitchFamily="34" charset="0"/>
              <a:cs typeface="Arial" pitchFamily="34" charset="0"/>
            </a:endParaRPr>
          </a:p>
        </p:txBody>
      </p:sp>
      <p:pic>
        <p:nvPicPr>
          <p:cNvPr id="8" name="Picture 4" descr="US%2520Flag%2520Flyin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16779" y="1508243"/>
            <a:ext cx="1070020" cy="63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3"/>
          <p:cNvSpPr txBox="1">
            <a:spLocks noGrp="1"/>
          </p:cNvSpPr>
          <p:nvPr>
            <p:ph type="body" sz="quarter" idx="17"/>
          </p:nvPr>
        </p:nvSpPr>
        <p:spPr bwMode="auto">
          <a:xfrm>
            <a:off x="862138" y="152400"/>
            <a:ext cx="7824662" cy="1145826"/>
          </a:xfrm>
          <a:prstGeom prst="rect">
            <a:avLst/>
          </a:prstGeom>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scene3d>
              <a:camera prst="orthographicFront"/>
              <a:lightRig rig="threePt" dir="t"/>
            </a:scene3d>
            <a:sp3d extrusionH="57150">
              <a:bevelT w="38100" h="38100"/>
            </a:sp3d>
          </a:bodyPr>
          <a:lstStyle>
            <a:lvl1pPr marL="0" indent="0" algn="l" defTabSz="457200" rtl="0" eaLnBrk="0" fontAlgn="base" hangingPunct="0">
              <a:spcBef>
                <a:spcPct val="20000"/>
              </a:spcBef>
              <a:spcAft>
                <a:spcPct val="0"/>
              </a:spcAft>
              <a:buFont typeface="Arial" charset="0"/>
              <a:buNone/>
              <a:defRPr sz="4400" kern="1200">
                <a:solidFill>
                  <a:schemeClr val="accent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dk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dk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dk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dk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dk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dk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dk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dk1"/>
                </a:solidFill>
                <a:latin typeface="+mn-lt"/>
                <a:ea typeface="+mn-ea"/>
                <a:cs typeface="+mn-cs"/>
              </a:defRPr>
            </a:lvl9pPr>
          </a:lstStyle>
          <a:p>
            <a:pPr algn="ctr"/>
            <a:endParaRPr lang="en-US" sz="3600" b="1" dirty="0">
              <a:solidFill>
                <a:srgbClr val="305480"/>
              </a:solidFill>
              <a:latin typeface="Arial" pitchFamily="34" charset="0"/>
              <a:cs typeface="Arial" pitchFamily="34" charset="0"/>
            </a:endParaRPr>
          </a:p>
          <a:p>
            <a:pPr algn="ctr"/>
            <a:r>
              <a:rPr lang="en-US" sz="3400" b="1" dirty="0">
                <a:solidFill>
                  <a:srgbClr val="305480"/>
                </a:solidFill>
                <a:latin typeface="Arial" pitchFamily="34" charset="0"/>
                <a:cs typeface="Arial" pitchFamily="34" charset="0"/>
              </a:rPr>
              <a:t>NCCAOM’s Role in Supporting Licensure in the U.S.</a:t>
            </a:r>
          </a:p>
          <a:p>
            <a:pPr algn="ctr"/>
            <a:endParaRPr lang="en-US" sz="3600" b="1" baseline="40000" dirty="0">
              <a:solidFill>
                <a:srgbClr val="305480"/>
              </a:solidFill>
              <a:latin typeface="Arial" pitchFamily="34" charset="0"/>
              <a:cs typeface="Arial" pitchFamily="34" charset="0"/>
            </a:endParaRPr>
          </a:p>
        </p:txBody>
      </p:sp>
      <p:sp>
        <p:nvSpPr>
          <p:cNvPr id="2" name="Slide Number Placeholder 1"/>
          <p:cNvSpPr>
            <a:spLocks noGrp="1"/>
          </p:cNvSpPr>
          <p:nvPr>
            <p:ph type="sldNum" sz="quarter" idx="16"/>
          </p:nvPr>
        </p:nvSpPr>
        <p:spPr>
          <a:xfrm>
            <a:off x="6997700" y="6492875"/>
            <a:ext cx="2133600" cy="365125"/>
          </a:xfrm>
        </p:spPr>
        <p:txBody>
          <a:bodyPr/>
          <a:lstStyle/>
          <a:p>
            <a:pPr>
              <a:defRPr/>
            </a:pPr>
            <a:fld id="{57085893-B39F-49D5-91A7-6FAB22BCA5A2}" type="slidenum">
              <a:rPr lang="en-US" smtClean="0">
                <a:solidFill>
                  <a:schemeClr val="tx1"/>
                </a:solidFill>
                <a:latin typeface="Arial" panose="020B0604020202020204" pitchFamily="34" charset="0"/>
                <a:cs typeface="Arial" panose="020B0604020202020204" pitchFamily="34" charset="0"/>
              </a:rPr>
              <a:pPr>
                <a:defRPr/>
              </a:pPr>
              <a:t>16</a:t>
            </a:fld>
            <a:endParaRPr 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655511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9" name="Picture 2" descr="States Using Cert or Exams 081109"/>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l="10280" t="11716" r="11215" b="14513"/>
          <a:stretch>
            <a:fillRect/>
          </a:stretch>
        </p:blipFill>
        <p:spPr>
          <a:xfrm>
            <a:off x="0" y="0"/>
            <a:ext cx="9144000" cy="6858000"/>
          </a:xfrm>
        </p:spPr>
      </p:pic>
      <p:sp>
        <p:nvSpPr>
          <p:cNvPr id="60418"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AB24A879-62EA-4A0F-A431-5E41335830E8}" type="slidenum">
              <a:rPr lang="en-US" smtClean="0"/>
              <a:pPr eaLnBrk="1" hangingPunct="1"/>
              <a:t>17</a:t>
            </a:fld>
            <a:endParaRPr lang="en-US" dirty="0"/>
          </a:p>
        </p:txBody>
      </p:sp>
      <p:pic>
        <p:nvPicPr>
          <p:cNvPr id="5"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6250" t="12951" r="7572" b="4324"/>
          <a:stretch/>
        </p:blipFill>
        <p:spPr bwMode="auto">
          <a:xfrm>
            <a:off x="-76200" y="0"/>
            <a:ext cx="9220199" cy="69019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2559" t="6268"/>
          <a:stretch/>
        </p:blipFill>
        <p:spPr bwMode="auto">
          <a:xfrm>
            <a:off x="473529" y="571499"/>
            <a:ext cx="8418059" cy="6124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4959822"/>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32B199C9-D020-4405-A303-060C7B84C2D0}" type="slidenum">
              <a:rPr lang="en-US" smtClean="0"/>
              <a:pPr>
                <a:defRPr/>
              </a:pPr>
              <a:t>18</a:t>
            </a:fld>
            <a:endParaRPr lang="en-US" dirty="0"/>
          </a:p>
        </p:txBody>
      </p:sp>
      <p:sp>
        <p:nvSpPr>
          <p:cNvPr id="6" name="TextBox 5"/>
          <p:cNvSpPr txBox="1"/>
          <p:nvPr/>
        </p:nvSpPr>
        <p:spPr>
          <a:xfrm>
            <a:off x="5105400" y="6477000"/>
            <a:ext cx="1828800" cy="276999"/>
          </a:xfrm>
          <a:prstGeom prst="rect">
            <a:avLst/>
          </a:prstGeom>
          <a:noFill/>
        </p:spPr>
        <p:txBody>
          <a:bodyPr wrap="square" rtlCol="0">
            <a:spAutoFit/>
          </a:bodyPr>
          <a:lstStyle/>
          <a:p>
            <a:r>
              <a:rPr lang="en-US" sz="1200" dirty="0"/>
              <a:t>As of August 2013</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7065818"/>
          </a:xfrm>
          <a:prstGeom prst="rect">
            <a:avLst/>
          </a:prstGeom>
        </p:spPr>
      </p:pic>
    </p:spTree>
    <p:extLst>
      <p:ext uri="{BB962C8B-B14F-4D97-AF65-F5344CB8AC3E}">
        <p14:creationId xmlns:p14="http://schemas.microsoft.com/office/powerpoint/2010/main" val="24240943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2"/>
          <p:cNvSpPr>
            <a:spLocks noGrp="1" noChangeArrowheads="1"/>
          </p:cNvSpPr>
          <p:nvPr>
            <p:ph type="title"/>
          </p:nvPr>
        </p:nvSpPr>
        <p:spPr>
          <a:xfrm>
            <a:off x="990600" y="110224"/>
            <a:ext cx="7620000" cy="1143000"/>
          </a:xfrm>
        </p:spPr>
        <p:style>
          <a:lnRef idx="1">
            <a:schemeClr val="accent1"/>
          </a:lnRef>
          <a:fillRef idx="2">
            <a:schemeClr val="accent1"/>
          </a:fillRef>
          <a:effectRef idx="1">
            <a:schemeClr val="accent1"/>
          </a:effectRef>
          <a:fontRef idx="minor">
            <a:schemeClr val="dk1"/>
          </a:fontRef>
        </p:style>
        <p:txBody>
          <a:bodyPr>
            <a:scene3d>
              <a:camera prst="orthographicFront"/>
              <a:lightRig rig="threePt" dir="t"/>
            </a:scene3d>
            <a:sp3d extrusionH="57150">
              <a:bevelT w="38100" h="38100"/>
            </a:sp3d>
          </a:bodyPr>
          <a:lstStyle/>
          <a:p>
            <a:pPr algn="ctr" eaLnBrk="1" hangingPunct="1"/>
            <a:r>
              <a:rPr lang="en-US" sz="3200" b="1" dirty="0">
                <a:solidFill>
                  <a:srgbClr val="003399"/>
                </a:solidFill>
              </a:rPr>
              <a:t>NCCAOM Certification Requirements </a:t>
            </a:r>
          </a:p>
        </p:txBody>
      </p:sp>
      <p:sp>
        <p:nvSpPr>
          <p:cNvPr id="41986" name="Slide Number Placeholder 3"/>
          <p:cNvSpPr>
            <a:spLocks noGrp="1"/>
          </p:cNvSpPr>
          <p:nvPr>
            <p:ph type="sldNum" sz="quarter" idx="10"/>
          </p:nvPr>
        </p:nvSpPr>
        <p:spPr>
          <a:xfrm>
            <a:off x="8724900" y="6515100"/>
            <a:ext cx="381000"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5AE1F2B9-53F0-4C29-9374-641325BA60DA}" type="slidenum">
              <a:rPr lang="en-US" smtClean="0"/>
              <a:pPr eaLnBrk="1" hangingPunct="1"/>
              <a:t>19</a:t>
            </a:fld>
            <a:endParaRPr lang="en-US" dirty="0"/>
          </a:p>
        </p:txBody>
      </p:sp>
      <p:pic>
        <p:nvPicPr>
          <p:cNvPr id="8" name="Picture 3" descr="L:\Communications and External Relations\Photos\Fotolia Photos\Acupuncturist Phot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8200" y="3687979"/>
            <a:ext cx="3520712" cy="2346417"/>
          </a:xfrm>
          <a:prstGeom prst="rect">
            <a:avLst/>
          </a:prstGeom>
          <a:noFill/>
          <a:ln w="3175">
            <a:solidFill>
              <a:schemeClr val="tx1"/>
            </a:solidFill>
          </a:ln>
          <a:extLst>
            <a:ext uri="{909E8E84-426E-40DD-AFC4-6F175D3DCCD1}">
              <a14:hiddenFill xmlns:a14="http://schemas.microsoft.com/office/drawing/2010/main">
                <a:solidFill>
                  <a:srgbClr val="FFFFFF"/>
                </a:solidFill>
              </a14:hiddenFill>
            </a:ext>
          </a:extLst>
        </p:spPr>
      </p:pic>
      <p:pic>
        <p:nvPicPr>
          <p:cNvPr id="9"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1676400"/>
            <a:ext cx="4185237" cy="28956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1"/>
          <p:cNvSpPr>
            <a:spLocks noGrp="1"/>
          </p:cNvSpPr>
          <p:nvPr>
            <p:ph type="sldNum" sz="quarter" idx="12"/>
          </p:nvPr>
        </p:nvSpPr>
        <p:spPr>
          <a:xfrm>
            <a:off x="8750300" y="6553200"/>
            <a:ext cx="381000" cy="304800"/>
          </a:xfrm>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1C18196C-B140-473E-BC34-C88DDAF92985}" type="slidenum">
              <a:rPr lang="en-US" smtClean="0"/>
              <a:pPr/>
              <a:t>2</a:t>
            </a:fld>
            <a:endParaRPr lang="en-US" dirty="0"/>
          </a:p>
        </p:txBody>
      </p:sp>
      <p:sp>
        <p:nvSpPr>
          <p:cNvPr id="19459" name="Rectangle 2"/>
          <p:cNvSpPr>
            <a:spLocks noGrp="1" noChangeArrowheads="1"/>
          </p:cNvSpPr>
          <p:nvPr>
            <p:ph type="title" idx="4294967295"/>
          </p:nvPr>
        </p:nvSpPr>
        <p:spPr>
          <a:xfrm>
            <a:off x="762000" y="152400"/>
            <a:ext cx="7988300" cy="1022113"/>
          </a:xfrm>
        </p:spPr>
        <p:style>
          <a:lnRef idx="1">
            <a:schemeClr val="accent1"/>
          </a:lnRef>
          <a:fillRef idx="2">
            <a:schemeClr val="accent1"/>
          </a:fillRef>
          <a:effectRef idx="1">
            <a:schemeClr val="accent1"/>
          </a:effectRef>
          <a:fontRef idx="minor">
            <a:schemeClr val="dk1"/>
          </a:fontRef>
        </p:style>
        <p:txBody>
          <a:bodyPr anchor="ctr">
            <a:scene3d>
              <a:camera prst="orthographicFront"/>
              <a:lightRig rig="threePt" dir="t"/>
            </a:scene3d>
            <a:sp3d extrusionH="57150">
              <a:bevelT w="38100" h="38100"/>
            </a:sp3d>
          </a:bodyPr>
          <a:lstStyle/>
          <a:p>
            <a:pPr eaLnBrk="1" hangingPunct="1">
              <a:spcBef>
                <a:spcPct val="20000"/>
              </a:spcBef>
              <a:spcAft>
                <a:spcPct val="20000"/>
              </a:spcAft>
            </a:pPr>
            <a:r>
              <a:rPr lang="en-US" sz="3200" b="1" dirty="0">
                <a:solidFill>
                  <a:srgbClr val="003399"/>
                </a:solidFill>
              </a:rPr>
              <a:t>NCCAOM Mission </a:t>
            </a:r>
            <a:r>
              <a:rPr lang="en-US" sz="2400" b="1" dirty="0">
                <a:solidFill>
                  <a:srgbClr val="003399"/>
                </a:solidFill>
              </a:rPr>
              <a:t>and</a:t>
            </a:r>
            <a:r>
              <a:rPr lang="en-US" sz="3200" b="1" dirty="0">
                <a:solidFill>
                  <a:srgbClr val="003399"/>
                </a:solidFill>
              </a:rPr>
              <a:t> Core Values</a:t>
            </a:r>
          </a:p>
        </p:txBody>
      </p:sp>
      <p:sp>
        <p:nvSpPr>
          <p:cNvPr id="19460" name="Rectangle 3"/>
          <p:cNvSpPr>
            <a:spLocks noGrp="1" noChangeArrowheads="1"/>
          </p:cNvSpPr>
          <p:nvPr>
            <p:ph type="body" idx="4294967295"/>
          </p:nvPr>
        </p:nvSpPr>
        <p:spPr>
          <a:xfrm>
            <a:off x="762000" y="1295400"/>
            <a:ext cx="8007350" cy="1774944"/>
          </a:xfrm>
        </p:spPr>
        <p:txBody>
          <a:bodyPr/>
          <a:lstStyle/>
          <a:p>
            <a:pPr algn="ctr">
              <a:lnSpc>
                <a:spcPct val="90000"/>
              </a:lnSpc>
              <a:spcBef>
                <a:spcPct val="350000"/>
              </a:spcBef>
              <a:spcAft>
                <a:spcPct val="350000"/>
              </a:spcAft>
              <a:buNone/>
            </a:pPr>
            <a:r>
              <a:rPr lang="en-US" sz="2400" b="1" dirty="0"/>
              <a:t>    “</a:t>
            </a:r>
            <a:r>
              <a:rPr lang="en-US" sz="2400" b="1" i="1" dirty="0"/>
              <a:t>To assure the safety and well-being of the public and to advance the professional practice of acupuncture and Oriental medicine by establishing and promoting national-based standards of competence and credentialing.” </a:t>
            </a:r>
          </a:p>
        </p:txBody>
      </p:sp>
      <p:sp>
        <p:nvSpPr>
          <p:cNvPr id="19461" name="Text Box 4"/>
          <p:cNvSpPr txBox="1">
            <a:spLocks noChangeArrowheads="1"/>
          </p:cNvSpPr>
          <p:nvPr/>
        </p:nvSpPr>
        <p:spPr bwMode="auto">
          <a:xfrm>
            <a:off x="1219200" y="2971800"/>
            <a:ext cx="4191000" cy="290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682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ct val="150000"/>
              </a:lnSpc>
              <a:spcBef>
                <a:spcPct val="50000"/>
              </a:spcBef>
              <a:buClr>
                <a:schemeClr val="folHlink"/>
              </a:buClr>
              <a:buSzPct val="70000"/>
              <a:buFont typeface="Wingdings" pitchFamily="2" charset="2"/>
              <a:buNone/>
            </a:pPr>
            <a:endParaRPr lang="en-US" sz="900" b="1" dirty="0">
              <a:solidFill>
                <a:srgbClr val="000099"/>
              </a:solidFill>
            </a:endParaRPr>
          </a:p>
          <a:p>
            <a:pPr eaLnBrk="1" hangingPunct="1">
              <a:lnSpc>
                <a:spcPct val="150000"/>
              </a:lnSpc>
              <a:spcBef>
                <a:spcPct val="20000"/>
              </a:spcBef>
              <a:buClr>
                <a:srgbClr val="CC6600"/>
              </a:buClr>
              <a:buSzPct val="70000"/>
              <a:buFont typeface="Wingdings" pitchFamily="2" charset="2"/>
              <a:buChar char="n"/>
            </a:pPr>
            <a:r>
              <a:rPr lang="en-US" sz="2200" i="1" dirty="0">
                <a:solidFill>
                  <a:srgbClr val="000099"/>
                </a:solidFill>
              </a:rPr>
              <a:t> Testing Excellence</a:t>
            </a:r>
          </a:p>
          <a:p>
            <a:pPr eaLnBrk="1" hangingPunct="1">
              <a:spcBef>
                <a:spcPct val="20000"/>
              </a:spcBef>
              <a:buClr>
                <a:srgbClr val="CC6600"/>
              </a:buClr>
              <a:buSzPct val="70000"/>
              <a:buFont typeface="Wingdings" pitchFamily="2" charset="2"/>
              <a:buChar char="n"/>
            </a:pPr>
            <a:r>
              <a:rPr lang="en-US" sz="2200" i="1" dirty="0">
                <a:solidFill>
                  <a:srgbClr val="000099"/>
                </a:solidFill>
              </a:rPr>
              <a:t> Service</a:t>
            </a:r>
          </a:p>
          <a:p>
            <a:pPr eaLnBrk="1" hangingPunct="1">
              <a:spcBef>
                <a:spcPct val="20000"/>
              </a:spcBef>
              <a:buClr>
                <a:srgbClr val="CC6600"/>
              </a:buClr>
              <a:buSzPct val="70000"/>
              <a:buFont typeface="Wingdings" pitchFamily="2" charset="2"/>
              <a:buChar char="n"/>
            </a:pPr>
            <a:r>
              <a:rPr lang="en-US" sz="2200" i="1" dirty="0">
                <a:solidFill>
                  <a:srgbClr val="000099"/>
                </a:solidFill>
              </a:rPr>
              <a:t> Integrity</a:t>
            </a:r>
          </a:p>
          <a:p>
            <a:pPr eaLnBrk="1" hangingPunct="1">
              <a:spcBef>
                <a:spcPct val="20000"/>
              </a:spcBef>
              <a:buClr>
                <a:srgbClr val="CC6600"/>
              </a:buClr>
              <a:buSzPct val="70000"/>
              <a:buFont typeface="Wingdings" pitchFamily="2" charset="2"/>
              <a:buChar char="n"/>
            </a:pPr>
            <a:r>
              <a:rPr lang="en-US" sz="2200" i="1" dirty="0">
                <a:solidFill>
                  <a:srgbClr val="000099"/>
                </a:solidFill>
              </a:rPr>
              <a:t> Trust </a:t>
            </a:r>
          </a:p>
          <a:p>
            <a:pPr eaLnBrk="1" hangingPunct="1">
              <a:spcBef>
                <a:spcPct val="20000"/>
              </a:spcBef>
              <a:buClr>
                <a:srgbClr val="CC6600"/>
              </a:buClr>
              <a:buSzPct val="70000"/>
              <a:buFont typeface="Wingdings" pitchFamily="2" charset="2"/>
              <a:buChar char="n"/>
            </a:pPr>
            <a:r>
              <a:rPr lang="en-US" sz="2200" i="1" dirty="0">
                <a:solidFill>
                  <a:srgbClr val="000099"/>
                </a:solidFill>
              </a:rPr>
              <a:t> Leadership</a:t>
            </a:r>
          </a:p>
          <a:p>
            <a:pPr eaLnBrk="1" hangingPunct="1">
              <a:spcBef>
                <a:spcPct val="20000"/>
              </a:spcBef>
              <a:buClr>
                <a:srgbClr val="CC6600"/>
              </a:buClr>
              <a:buSzPct val="70000"/>
              <a:buFont typeface="Wingdings" pitchFamily="2" charset="2"/>
              <a:buChar char="n"/>
            </a:pPr>
            <a:r>
              <a:rPr lang="en-US" sz="2200" i="1" dirty="0">
                <a:solidFill>
                  <a:srgbClr val="000099"/>
                </a:solidFill>
              </a:rPr>
              <a:t> Community Support</a:t>
            </a:r>
            <a:endParaRPr lang="en-US" sz="2200" b="1" i="1" dirty="0">
              <a:solidFill>
                <a:srgbClr val="000099"/>
              </a:solidFill>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9200" y="2971800"/>
            <a:ext cx="3132025" cy="3127656"/>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22112" y="4140572"/>
            <a:ext cx="1277529" cy="790112"/>
          </a:xfrm>
          <a:prstGeom prst="rect">
            <a:avLst/>
          </a:prstGeom>
        </p:spPr>
      </p:pic>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ChangeArrowheads="1"/>
          </p:cNvSpPr>
          <p:nvPr>
            <p:ph type="body" idx="1"/>
          </p:nvPr>
        </p:nvSpPr>
        <p:spPr>
          <a:xfrm>
            <a:off x="1028700" y="1828800"/>
            <a:ext cx="7886700" cy="4343400"/>
          </a:xfrm>
        </p:spPr>
        <p:txBody>
          <a:bodyPr/>
          <a:lstStyle/>
          <a:p>
            <a:pPr>
              <a:buClr>
                <a:srgbClr val="CC6600"/>
              </a:buClr>
              <a:buFont typeface="Wingdings" panose="05000000000000000000" pitchFamily="2" charset="2"/>
              <a:buChar char="§"/>
            </a:pPr>
            <a:r>
              <a:rPr lang="en-US" altLang="en-US" sz="2800" dirty="0">
                <a:solidFill>
                  <a:schemeClr val="tx2"/>
                </a:solidFill>
              </a:rPr>
              <a:t>Complete a 3 or 4 year master’s degree program approved by the Accreditation Commission for Acupuncture &amp; Oriental Medicine (ACAOM).</a:t>
            </a:r>
          </a:p>
          <a:p>
            <a:pPr>
              <a:buClr>
                <a:srgbClr val="CC6600"/>
              </a:buClr>
              <a:buFont typeface="Wingdings" panose="05000000000000000000" pitchFamily="2" charset="2"/>
              <a:buChar char="§"/>
            </a:pPr>
            <a:r>
              <a:rPr lang="en-US" altLang="en-US" sz="2800" dirty="0">
                <a:solidFill>
                  <a:schemeClr val="tx2"/>
                </a:solidFill>
              </a:rPr>
              <a:t>Up to 3,000 combined didactic and clinical contact hours.</a:t>
            </a:r>
          </a:p>
          <a:p>
            <a:pPr>
              <a:buClr>
                <a:srgbClr val="CC6600"/>
              </a:buClr>
              <a:buFont typeface="Wingdings" panose="05000000000000000000" pitchFamily="2" charset="2"/>
              <a:buChar char="§"/>
            </a:pPr>
            <a:r>
              <a:rPr lang="en-US" altLang="en-US" sz="2800" dirty="0">
                <a:solidFill>
                  <a:schemeClr val="tx2"/>
                </a:solidFill>
              </a:rPr>
              <a:t>Acquire a Clean Needle Technique Certificate.</a:t>
            </a:r>
          </a:p>
          <a:p>
            <a:pPr>
              <a:buClr>
                <a:srgbClr val="CC6600"/>
              </a:buClr>
              <a:buFont typeface="Wingdings" panose="05000000000000000000" pitchFamily="2" charset="2"/>
              <a:buChar char="§"/>
            </a:pPr>
            <a:r>
              <a:rPr lang="en-US" altLang="en-US" sz="2800" dirty="0">
                <a:solidFill>
                  <a:schemeClr val="tx2"/>
                </a:solidFill>
              </a:rPr>
              <a:t>Pass required NCCAOM certification exams.</a:t>
            </a:r>
          </a:p>
        </p:txBody>
      </p:sp>
      <p:sp>
        <p:nvSpPr>
          <p:cNvPr id="2" name="Slide Number Placeholder 1"/>
          <p:cNvSpPr>
            <a:spLocks noGrp="1"/>
          </p:cNvSpPr>
          <p:nvPr>
            <p:ph type="sldNum" sz="quarter" idx="10"/>
          </p:nvPr>
        </p:nvSpPr>
        <p:spPr>
          <a:xfrm>
            <a:off x="7010400" y="6454775"/>
            <a:ext cx="2133600" cy="365125"/>
          </a:xfrm>
        </p:spPr>
        <p:txBody>
          <a:bodyPr/>
          <a:lstStyle/>
          <a:p>
            <a:pPr>
              <a:defRPr/>
            </a:pPr>
            <a:fld id="{32B199C9-D020-4405-A303-060C7B84C2D0}" type="slidenum">
              <a:rPr lang="en-US" smtClean="0">
                <a:solidFill>
                  <a:schemeClr val="tx1"/>
                </a:solidFill>
                <a:latin typeface="Arial" panose="020B0604020202020204" pitchFamily="34" charset="0"/>
                <a:cs typeface="Arial" panose="020B0604020202020204" pitchFamily="34" charset="0"/>
              </a:rPr>
              <a:pPr>
                <a:defRPr/>
              </a:pPr>
              <a:t>20</a:t>
            </a:fld>
            <a:endParaRPr lang="en-US" dirty="0">
              <a:solidFill>
                <a:schemeClr val="tx1"/>
              </a:solidFill>
              <a:latin typeface="Arial" panose="020B0604020202020204" pitchFamily="34" charset="0"/>
              <a:cs typeface="Arial" panose="020B0604020202020204" pitchFamily="34" charset="0"/>
            </a:endParaRPr>
          </a:p>
        </p:txBody>
      </p:sp>
      <p:sp>
        <p:nvSpPr>
          <p:cNvPr id="5" name="Rectangle 2"/>
          <p:cNvSpPr txBox="1">
            <a:spLocks noChangeArrowheads="1"/>
          </p:cNvSpPr>
          <p:nvPr/>
        </p:nvSpPr>
        <p:spPr bwMode="auto">
          <a:xfrm>
            <a:off x="990600" y="110224"/>
            <a:ext cx="7620000" cy="1143000"/>
          </a:xfrm>
          <a:prstGeom prst="rect">
            <a:avLst/>
          </a:prstGeom>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scene3d>
              <a:camera prst="orthographicFront"/>
              <a:lightRig rig="threePt" dir="t"/>
            </a:scene3d>
            <a:sp3d extrusionH="57150">
              <a:bevelT w="38100" h="38100"/>
            </a:sp3d>
          </a:bodyPr>
          <a:lstStyle>
            <a:lvl1pPr algn="ctr" defTabSz="457200" rtl="0" eaLnBrk="1" fontAlgn="base" hangingPunct="1">
              <a:spcBef>
                <a:spcPct val="0"/>
              </a:spcBef>
              <a:spcAft>
                <a:spcPct val="0"/>
              </a:spcAft>
              <a:defRPr sz="4400" kern="1200">
                <a:solidFill>
                  <a:schemeClr val="dk1"/>
                </a:solidFill>
                <a:latin typeface="+mn-lt"/>
                <a:ea typeface="+mn-ea"/>
                <a:cs typeface="+mn-cs"/>
              </a:defRPr>
            </a:lvl1pPr>
            <a:lvl2pPr algn="ctr" defTabSz="457200" rtl="0" eaLnBrk="1" fontAlgn="base" hangingPunct="1">
              <a:spcBef>
                <a:spcPct val="0"/>
              </a:spcBef>
              <a:spcAft>
                <a:spcPct val="0"/>
              </a:spcAft>
              <a:defRPr sz="4400">
                <a:solidFill>
                  <a:schemeClr val="dk1"/>
                </a:solidFill>
                <a:latin typeface="+mn-lt"/>
                <a:ea typeface="+mn-ea"/>
                <a:cs typeface="+mn-cs"/>
              </a:defRPr>
            </a:lvl2pPr>
            <a:lvl3pPr algn="ctr" defTabSz="457200" rtl="0" eaLnBrk="1" fontAlgn="base" hangingPunct="1">
              <a:spcBef>
                <a:spcPct val="0"/>
              </a:spcBef>
              <a:spcAft>
                <a:spcPct val="0"/>
              </a:spcAft>
              <a:defRPr sz="4400">
                <a:solidFill>
                  <a:schemeClr val="dk1"/>
                </a:solidFill>
                <a:latin typeface="+mn-lt"/>
                <a:ea typeface="+mn-ea"/>
                <a:cs typeface="+mn-cs"/>
              </a:defRPr>
            </a:lvl3pPr>
            <a:lvl4pPr algn="ctr" defTabSz="457200" rtl="0" eaLnBrk="1" fontAlgn="base" hangingPunct="1">
              <a:spcBef>
                <a:spcPct val="0"/>
              </a:spcBef>
              <a:spcAft>
                <a:spcPct val="0"/>
              </a:spcAft>
              <a:defRPr sz="4400">
                <a:solidFill>
                  <a:schemeClr val="dk1"/>
                </a:solidFill>
                <a:latin typeface="+mn-lt"/>
                <a:ea typeface="+mn-ea"/>
                <a:cs typeface="+mn-cs"/>
              </a:defRPr>
            </a:lvl4pPr>
            <a:lvl5pPr algn="ctr" defTabSz="457200" rtl="0" eaLnBrk="1" fontAlgn="base" hangingPunct="1">
              <a:spcBef>
                <a:spcPct val="0"/>
              </a:spcBef>
              <a:spcAft>
                <a:spcPct val="0"/>
              </a:spcAft>
              <a:defRPr sz="4400">
                <a:solidFill>
                  <a:schemeClr val="dk1"/>
                </a:solidFill>
                <a:latin typeface="+mn-lt"/>
                <a:ea typeface="+mn-ea"/>
                <a:cs typeface="+mn-cs"/>
              </a:defRPr>
            </a:lvl5pPr>
            <a:lvl6pPr marL="457200" algn="ctr" defTabSz="457200" rtl="0" eaLnBrk="1" fontAlgn="base" hangingPunct="1">
              <a:spcBef>
                <a:spcPct val="0"/>
              </a:spcBef>
              <a:spcAft>
                <a:spcPct val="0"/>
              </a:spcAft>
              <a:defRPr sz="4400">
                <a:solidFill>
                  <a:schemeClr val="dk1"/>
                </a:solidFill>
                <a:latin typeface="+mn-lt"/>
                <a:ea typeface="+mn-ea"/>
                <a:cs typeface="+mn-cs"/>
              </a:defRPr>
            </a:lvl6pPr>
            <a:lvl7pPr marL="914400" algn="ctr" defTabSz="457200" rtl="0" eaLnBrk="1" fontAlgn="base" hangingPunct="1">
              <a:spcBef>
                <a:spcPct val="0"/>
              </a:spcBef>
              <a:spcAft>
                <a:spcPct val="0"/>
              </a:spcAft>
              <a:defRPr sz="4400">
                <a:solidFill>
                  <a:schemeClr val="dk1"/>
                </a:solidFill>
                <a:latin typeface="+mn-lt"/>
                <a:ea typeface="+mn-ea"/>
                <a:cs typeface="+mn-cs"/>
              </a:defRPr>
            </a:lvl7pPr>
            <a:lvl8pPr marL="1371600" algn="ctr" defTabSz="457200" rtl="0" eaLnBrk="1" fontAlgn="base" hangingPunct="1">
              <a:spcBef>
                <a:spcPct val="0"/>
              </a:spcBef>
              <a:spcAft>
                <a:spcPct val="0"/>
              </a:spcAft>
              <a:defRPr sz="4400">
                <a:solidFill>
                  <a:schemeClr val="dk1"/>
                </a:solidFill>
                <a:latin typeface="+mn-lt"/>
                <a:ea typeface="+mn-ea"/>
                <a:cs typeface="+mn-cs"/>
              </a:defRPr>
            </a:lvl8pPr>
            <a:lvl9pPr marL="1828800" algn="ctr" defTabSz="457200" rtl="0" eaLnBrk="1" fontAlgn="base" hangingPunct="1">
              <a:spcBef>
                <a:spcPct val="0"/>
              </a:spcBef>
              <a:spcAft>
                <a:spcPct val="0"/>
              </a:spcAft>
              <a:defRPr sz="4400">
                <a:solidFill>
                  <a:schemeClr val="dk1"/>
                </a:solidFill>
                <a:latin typeface="+mn-lt"/>
                <a:ea typeface="+mn-ea"/>
                <a:cs typeface="+mn-cs"/>
              </a:defRPr>
            </a:lvl9pPr>
          </a:lstStyle>
          <a:p>
            <a:r>
              <a:rPr lang="en-US" altLang="en-US" sz="2800" b="1" dirty="0">
                <a:solidFill>
                  <a:schemeClr val="tx2"/>
                </a:solidFill>
              </a:rPr>
              <a:t>Credentials of an NCCAOM Certified Acupuncturist or OM Practitioner in the U.S.</a:t>
            </a:r>
            <a:endParaRPr lang="en-US" sz="2800" b="1" dirty="0">
              <a:solidFill>
                <a:srgbClr val="003399"/>
              </a:solidFill>
            </a:endParaRPr>
          </a:p>
        </p:txBody>
      </p:sp>
    </p:spTree>
    <p:extLst>
      <p:ext uri="{BB962C8B-B14F-4D97-AF65-F5344CB8AC3E}">
        <p14:creationId xmlns:p14="http://schemas.microsoft.com/office/powerpoint/2010/main" val="27912252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a:xfrm>
            <a:off x="8763000" y="6515100"/>
            <a:ext cx="381000" cy="304800"/>
          </a:xfrm>
        </p:spPr>
        <p:txBody>
          <a:bodyPr/>
          <a:lstStyle/>
          <a:p>
            <a:pPr>
              <a:defRPr/>
            </a:pPr>
            <a:fld id="{32B199C9-D020-4405-A303-060C7B84C2D0}" type="slidenum">
              <a:rPr lang="en-US" smtClean="0">
                <a:solidFill>
                  <a:schemeClr val="tx1"/>
                </a:solidFill>
                <a:latin typeface="Arial" panose="020B0604020202020204" pitchFamily="34" charset="0"/>
                <a:cs typeface="Arial" panose="020B0604020202020204" pitchFamily="34" charset="0"/>
              </a:rPr>
              <a:pPr>
                <a:defRPr/>
              </a:pPr>
              <a:t>21</a:t>
            </a:fld>
            <a:endParaRPr lang="en-US" dirty="0">
              <a:solidFill>
                <a:schemeClr val="tx1"/>
              </a:solidFill>
              <a:latin typeface="Arial" panose="020B0604020202020204" pitchFamily="34" charset="0"/>
              <a:cs typeface="Arial" panose="020B0604020202020204" pitchFamily="34" charset="0"/>
            </a:endParaRPr>
          </a:p>
        </p:txBody>
      </p:sp>
      <p:graphicFrame>
        <p:nvGraphicFramePr>
          <p:cNvPr id="2" name="Diagram 1"/>
          <p:cNvGraphicFramePr/>
          <p:nvPr>
            <p:extLst>
              <p:ext uri="{D42A27DB-BD31-4B8C-83A1-F6EECF244321}">
                <p14:modId xmlns:p14="http://schemas.microsoft.com/office/powerpoint/2010/main" val="2262330040"/>
              </p:ext>
            </p:extLst>
          </p:nvPr>
        </p:nvGraphicFramePr>
        <p:xfrm>
          <a:off x="762000" y="1371600"/>
          <a:ext cx="8229600" cy="50417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2"/>
          <p:cNvSpPr txBox="1">
            <a:spLocks noChangeArrowheads="1"/>
          </p:cNvSpPr>
          <p:nvPr/>
        </p:nvSpPr>
        <p:spPr bwMode="auto">
          <a:xfrm>
            <a:off x="914400" y="152400"/>
            <a:ext cx="7772400" cy="1219200"/>
          </a:xfrm>
          <a:prstGeom prst="rect">
            <a:avLst/>
          </a:prstGeom>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scene3d>
              <a:camera prst="orthographicFront"/>
              <a:lightRig rig="threePt" dir="t"/>
            </a:scene3d>
            <a:sp3d extrusionH="57150">
              <a:bevelT w="38100" h="38100"/>
            </a:sp3d>
          </a:bodyPr>
          <a:lstStyle>
            <a:lvl1pPr algn="l" rtl="0" eaLnBrk="0" fontAlgn="base" hangingPunct="0">
              <a:spcBef>
                <a:spcPct val="0"/>
              </a:spcBef>
              <a:spcAft>
                <a:spcPct val="0"/>
              </a:spcAft>
              <a:defRPr sz="3800">
                <a:solidFill>
                  <a:srgbClr val="000099"/>
                </a:solidFill>
                <a:latin typeface="+mj-lt"/>
                <a:ea typeface="+mj-ea"/>
                <a:cs typeface="+mj-cs"/>
              </a:defRPr>
            </a:lvl1pPr>
            <a:lvl2pPr algn="l" rtl="0" eaLnBrk="0" fontAlgn="base" hangingPunct="0">
              <a:spcBef>
                <a:spcPct val="0"/>
              </a:spcBef>
              <a:spcAft>
                <a:spcPct val="0"/>
              </a:spcAft>
              <a:defRPr sz="3800">
                <a:solidFill>
                  <a:srgbClr val="000099"/>
                </a:solidFill>
                <a:latin typeface="Arial" pitchFamily="34" charset="0"/>
              </a:defRPr>
            </a:lvl2pPr>
            <a:lvl3pPr algn="l" rtl="0" eaLnBrk="0" fontAlgn="base" hangingPunct="0">
              <a:spcBef>
                <a:spcPct val="0"/>
              </a:spcBef>
              <a:spcAft>
                <a:spcPct val="0"/>
              </a:spcAft>
              <a:defRPr sz="3800">
                <a:solidFill>
                  <a:srgbClr val="000099"/>
                </a:solidFill>
                <a:latin typeface="Arial" pitchFamily="34" charset="0"/>
              </a:defRPr>
            </a:lvl3pPr>
            <a:lvl4pPr algn="l" rtl="0" eaLnBrk="0" fontAlgn="base" hangingPunct="0">
              <a:spcBef>
                <a:spcPct val="0"/>
              </a:spcBef>
              <a:spcAft>
                <a:spcPct val="0"/>
              </a:spcAft>
              <a:defRPr sz="3800">
                <a:solidFill>
                  <a:srgbClr val="000099"/>
                </a:solidFill>
                <a:latin typeface="Arial" pitchFamily="34" charset="0"/>
              </a:defRPr>
            </a:lvl4pPr>
            <a:lvl5pPr algn="l" rtl="0" eaLnBrk="0" fontAlgn="base" hangingPunct="0">
              <a:spcBef>
                <a:spcPct val="0"/>
              </a:spcBef>
              <a:spcAft>
                <a:spcPct val="0"/>
              </a:spcAft>
              <a:defRPr sz="3800">
                <a:solidFill>
                  <a:srgbClr val="000099"/>
                </a:solidFill>
                <a:latin typeface="Arial" pitchFamily="34" charset="0"/>
              </a:defRPr>
            </a:lvl5pPr>
            <a:lvl6pPr marL="457200" algn="l" rtl="0" fontAlgn="base">
              <a:spcBef>
                <a:spcPct val="0"/>
              </a:spcBef>
              <a:spcAft>
                <a:spcPct val="0"/>
              </a:spcAft>
              <a:defRPr sz="3800">
                <a:solidFill>
                  <a:srgbClr val="000099"/>
                </a:solidFill>
                <a:latin typeface="Arial" pitchFamily="34" charset="0"/>
              </a:defRPr>
            </a:lvl6pPr>
            <a:lvl7pPr marL="914400" algn="l" rtl="0" fontAlgn="base">
              <a:spcBef>
                <a:spcPct val="0"/>
              </a:spcBef>
              <a:spcAft>
                <a:spcPct val="0"/>
              </a:spcAft>
              <a:defRPr sz="3800">
                <a:solidFill>
                  <a:srgbClr val="000099"/>
                </a:solidFill>
                <a:latin typeface="Arial" pitchFamily="34" charset="0"/>
              </a:defRPr>
            </a:lvl7pPr>
            <a:lvl8pPr marL="1371600" algn="l" rtl="0" fontAlgn="base">
              <a:spcBef>
                <a:spcPct val="0"/>
              </a:spcBef>
              <a:spcAft>
                <a:spcPct val="0"/>
              </a:spcAft>
              <a:defRPr sz="3800">
                <a:solidFill>
                  <a:srgbClr val="000099"/>
                </a:solidFill>
                <a:latin typeface="Arial" pitchFamily="34" charset="0"/>
              </a:defRPr>
            </a:lvl8pPr>
            <a:lvl9pPr marL="1828800" algn="l" rtl="0" fontAlgn="base">
              <a:spcBef>
                <a:spcPct val="0"/>
              </a:spcBef>
              <a:spcAft>
                <a:spcPct val="0"/>
              </a:spcAft>
              <a:defRPr sz="3800">
                <a:solidFill>
                  <a:srgbClr val="000099"/>
                </a:solidFill>
                <a:latin typeface="Arial" pitchFamily="34" charset="0"/>
              </a:defRPr>
            </a:lvl9pPr>
          </a:lstStyle>
          <a:p>
            <a:pPr algn="ctr"/>
            <a:r>
              <a:rPr lang="en-US" sz="3200" b="1" dirty="0">
                <a:solidFill>
                  <a:srgbClr val="003399"/>
                </a:solidFill>
              </a:rPr>
              <a:t>Eligibility to Test </a:t>
            </a:r>
            <a:br>
              <a:rPr lang="en-US" sz="3200" b="1" dirty="0">
                <a:solidFill>
                  <a:srgbClr val="003399"/>
                </a:solidFill>
              </a:rPr>
            </a:br>
            <a:r>
              <a:rPr lang="en-US" sz="3200" b="1" dirty="0">
                <a:solidFill>
                  <a:srgbClr val="003399"/>
                </a:solidFill>
              </a:rPr>
              <a:t>Certification Requirements</a:t>
            </a:r>
          </a:p>
        </p:txBody>
      </p:sp>
    </p:spTree>
    <p:extLst>
      <p:ext uri="{BB962C8B-B14F-4D97-AF65-F5344CB8AC3E}">
        <p14:creationId xmlns:p14="http://schemas.microsoft.com/office/powerpoint/2010/main" val="433573637"/>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63" name="Text Box 3"/>
          <p:cNvSpPr>
            <a:spLocks noGrp="1" noChangeArrowheads="1"/>
          </p:cNvSpPr>
          <p:nvPr>
            <p:ph type="body" idx="4294967295"/>
          </p:nvPr>
        </p:nvSpPr>
        <p:spPr>
          <a:xfrm flipH="1">
            <a:off x="838200" y="1600200"/>
            <a:ext cx="6248400" cy="4343400"/>
          </a:xfrm>
        </p:spPr>
        <p:txBody>
          <a:bodyPr/>
          <a:lstStyle/>
          <a:p>
            <a:pPr eaLnBrk="1" hangingPunct="1">
              <a:lnSpc>
                <a:spcPct val="90000"/>
              </a:lnSpc>
              <a:buFont typeface="Wingdings" pitchFamily="2" charset="2"/>
              <a:buNone/>
            </a:pPr>
            <a:r>
              <a:rPr lang="en-US" altLang="en-US" sz="2400" b="1" dirty="0">
                <a:solidFill>
                  <a:srgbClr val="CC6600"/>
                </a:solidFill>
              </a:rPr>
              <a:t>Acupuncture Certification</a:t>
            </a:r>
            <a:r>
              <a:rPr lang="en-US" altLang="en-US" b="1" dirty="0">
                <a:solidFill>
                  <a:srgbClr val="CC6600"/>
                </a:solidFill>
              </a:rPr>
              <a:t>:</a:t>
            </a:r>
            <a:endParaRPr lang="en-US" altLang="en-US" b="1" dirty="0"/>
          </a:p>
          <a:p>
            <a:pPr eaLnBrk="1" hangingPunct="1">
              <a:lnSpc>
                <a:spcPct val="90000"/>
              </a:lnSpc>
              <a:buClr>
                <a:srgbClr val="CC6600"/>
              </a:buClr>
            </a:pPr>
            <a:r>
              <a:rPr lang="en-US" altLang="en-US" sz="2000" b="1" dirty="0">
                <a:solidFill>
                  <a:schemeClr val="tx2"/>
                </a:solidFill>
              </a:rPr>
              <a:t>Foundations of Oriental Medicine Exam</a:t>
            </a:r>
          </a:p>
          <a:p>
            <a:pPr eaLnBrk="1" hangingPunct="1">
              <a:lnSpc>
                <a:spcPct val="90000"/>
              </a:lnSpc>
              <a:buClr>
                <a:srgbClr val="CC6600"/>
              </a:buClr>
            </a:pPr>
            <a:r>
              <a:rPr lang="en-US" altLang="en-US" sz="2000" b="1" dirty="0">
                <a:solidFill>
                  <a:schemeClr val="tx2"/>
                </a:solidFill>
              </a:rPr>
              <a:t>Acupuncture with Point Location Exam</a:t>
            </a:r>
          </a:p>
          <a:p>
            <a:pPr eaLnBrk="1" hangingPunct="1">
              <a:lnSpc>
                <a:spcPct val="90000"/>
              </a:lnSpc>
              <a:buClr>
                <a:srgbClr val="CC6600"/>
              </a:buClr>
            </a:pPr>
            <a:r>
              <a:rPr lang="en-US" altLang="en-US" sz="2000" b="1" dirty="0">
                <a:solidFill>
                  <a:schemeClr val="tx2"/>
                </a:solidFill>
              </a:rPr>
              <a:t>Biomedicine Exam</a:t>
            </a:r>
          </a:p>
          <a:p>
            <a:pPr eaLnBrk="1" hangingPunct="1">
              <a:lnSpc>
                <a:spcPct val="90000"/>
              </a:lnSpc>
              <a:buFont typeface="Wingdings" pitchFamily="2" charset="2"/>
              <a:buNone/>
            </a:pPr>
            <a:r>
              <a:rPr lang="en-US" altLang="en-US" sz="2400" dirty="0">
                <a:solidFill>
                  <a:srgbClr val="003399"/>
                </a:solidFill>
              </a:rPr>
              <a:t>	</a:t>
            </a:r>
          </a:p>
          <a:p>
            <a:pPr eaLnBrk="1" hangingPunct="1">
              <a:lnSpc>
                <a:spcPct val="90000"/>
              </a:lnSpc>
              <a:buFont typeface="Wingdings" pitchFamily="2" charset="2"/>
              <a:buNone/>
            </a:pPr>
            <a:endParaRPr lang="en-US" altLang="en-US" sz="2400" dirty="0">
              <a:solidFill>
                <a:srgbClr val="003399"/>
              </a:solidFill>
            </a:endParaRPr>
          </a:p>
          <a:p>
            <a:pPr eaLnBrk="1" hangingPunct="1">
              <a:lnSpc>
                <a:spcPct val="90000"/>
              </a:lnSpc>
              <a:buFont typeface="Wingdings" pitchFamily="2" charset="2"/>
              <a:buNone/>
            </a:pPr>
            <a:r>
              <a:rPr lang="en-US" altLang="en-US" sz="2400" b="1" dirty="0">
                <a:solidFill>
                  <a:srgbClr val="CC6600"/>
                </a:solidFill>
              </a:rPr>
              <a:t>Chinese Herbology Certification:</a:t>
            </a:r>
            <a:endParaRPr lang="en-US" altLang="en-US" sz="2400" b="1" dirty="0"/>
          </a:p>
          <a:p>
            <a:pPr eaLnBrk="1" hangingPunct="1">
              <a:lnSpc>
                <a:spcPct val="90000"/>
              </a:lnSpc>
              <a:buClr>
                <a:srgbClr val="CC6600"/>
              </a:buClr>
            </a:pPr>
            <a:r>
              <a:rPr lang="en-US" altLang="en-US" sz="2000" b="1" dirty="0">
                <a:solidFill>
                  <a:schemeClr val="tx2"/>
                </a:solidFill>
              </a:rPr>
              <a:t>Foundations of Oriental Medicine Exam</a:t>
            </a:r>
          </a:p>
          <a:p>
            <a:pPr eaLnBrk="1" hangingPunct="1">
              <a:lnSpc>
                <a:spcPct val="90000"/>
              </a:lnSpc>
              <a:buClr>
                <a:srgbClr val="CC6600"/>
              </a:buClr>
            </a:pPr>
            <a:r>
              <a:rPr lang="en-US" altLang="en-US" sz="2000" b="1" dirty="0">
                <a:solidFill>
                  <a:schemeClr val="tx2"/>
                </a:solidFill>
              </a:rPr>
              <a:t>Chinese Herbology Exam</a:t>
            </a:r>
          </a:p>
          <a:p>
            <a:pPr eaLnBrk="1" hangingPunct="1">
              <a:lnSpc>
                <a:spcPct val="90000"/>
              </a:lnSpc>
              <a:buClr>
                <a:srgbClr val="CC6600"/>
              </a:buClr>
            </a:pPr>
            <a:r>
              <a:rPr lang="en-US" altLang="en-US" sz="2000" b="1" dirty="0">
                <a:solidFill>
                  <a:schemeClr val="tx2"/>
                </a:solidFill>
              </a:rPr>
              <a:t>Biomedicine Exam</a:t>
            </a:r>
          </a:p>
          <a:p>
            <a:pPr eaLnBrk="1" hangingPunct="1">
              <a:lnSpc>
                <a:spcPct val="90000"/>
              </a:lnSpc>
              <a:buFont typeface="Wingdings" pitchFamily="2" charset="2"/>
              <a:buNone/>
            </a:pPr>
            <a:r>
              <a:rPr lang="en-US" altLang="en-US" sz="2400" dirty="0">
                <a:solidFill>
                  <a:srgbClr val="003399"/>
                </a:solidFill>
              </a:rPr>
              <a:t>		</a:t>
            </a:r>
          </a:p>
        </p:txBody>
      </p:sp>
      <p:pic>
        <p:nvPicPr>
          <p:cNvPr id="31748" name="Picture 8" descr="Registered Acup S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78638" y="1931988"/>
            <a:ext cx="1635125" cy="101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Picture 9" descr="Registered Chinese Herbology SM"/>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8000" y="3886200"/>
            <a:ext cx="1752600"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0" name="TextBox 2"/>
          <p:cNvSpPr txBox="1">
            <a:spLocks noChangeArrowheads="1"/>
          </p:cNvSpPr>
          <p:nvPr/>
        </p:nvSpPr>
        <p:spPr bwMode="auto">
          <a:xfrm>
            <a:off x="1447800" y="5867400"/>
            <a:ext cx="66294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a:r>
              <a:rPr lang="en-US" altLang="en-US" sz="1500" b="1" i="1">
                <a:solidFill>
                  <a:srgbClr val="008000"/>
                </a:solidFill>
              </a:rPr>
              <a:t>Applications for certification expire 4 years after received by NCCAOM  </a:t>
            </a:r>
          </a:p>
          <a:p>
            <a:pPr algn="ctr"/>
            <a:endParaRPr lang="en-US" altLang="en-US" sz="1500"/>
          </a:p>
        </p:txBody>
      </p:sp>
      <p:sp>
        <p:nvSpPr>
          <p:cNvPr id="2" name="Slide Number Placeholder 1"/>
          <p:cNvSpPr>
            <a:spLocks noGrp="1"/>
          </p:cNvSpPr>
          <p:nvPr>
            <p:ph type="sldNum" sz="quarter" idx="12"/>
          </p:nvPr>
        </p:nvSpPr>
        <p:spPr>
          <a:xfrm>
            <a:off x="6964363" y="6480175"/>
            <a:ext cx="2133600" cy="365125"/>
          </a:xfrm>
        </p:spPr>
        <p:txBody>
          <a:bodyPr/>
          <a:lstStyle/>
          <a:p>
            <a:pPr>
              <a:defRPr/>
            </a:pPr>
            <a:fld id="{B61EBEA6-488A-47B1-AA7A-16EAF6147395}" type="slidenum">
              <a:rPr lang="en-US" smtClean="0">
                <a:solidFill>
                  <a:schemeClr val="tx1"/>
                </a:solidFill>
                <a:latin typeface="Arial" panose="020B0604020202020204" pitchFamily="34" charset="0"/>
                <a:cs typeface="Arial" panose="020B0604020202020204" pitchFamily="34" charset="0"/>
              </a:rPr>
              <a:pPr>
                <a:defRPr/>
              </a:pPr>
              <a:t>22</a:t>
            </a:fld>
            <a:endParaRPr lang="en-US" dirty="0">
              <a:solidFill>
                <a:schemeClr val="tx1"/>
              </a:solidFill>
              <a:latin typeface="Arial" panose="020B0604020202020204" pitchFamily="34" charset="0"/>
              <a:cs typeface="Arial" panose="020B0604020202020204" pitchFamily="34" charset="0"/>
            </a:endParaRPr>
          </a:p>
        </p:txBody>
      </p:sp>
      <p:sp>
        <p:nvSpPr>
          <p:cNvPr id="8" name="Rectangle 2"/>
          <p:cNvSpPr txBox="1">
            <a:spLocks noChangeArrowheads="1"/>
          </p:cNvSpPr>
          <p:nvPr/>
        </p:nvSpPr>
        <p:spPr bwMode="auto">
          <a:xfrm>
            <a:off x="914400" y="152400"/>
            <a:ext cx="7772400" cy="1219200"/>
          </a:xfrm>
          <a:prstGeom prst="rect">
            <a:avLst/>
          </a:prstGeom>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scene3d>
              <a:camera prst="orthographicFront"/>
              <a:lightRig rig="threePt" dir="t"/>
            </a:scene3d>
            <a:sp3d extrusionH="57150">
              <a:bevelT w="38100" h="38100"/>
            </a:sp3d>
          </a:bodyPr>
          <a:lstStyle>
            <a:lvl1pPr algn="l" rtl="0" eaLnBrk="0" fontAlgn="base" hangingPunct="0">
              <a:spcBef>
                <a:spcPct val="0"/>
              </a:spcBef>
              <a:spcAft>
                <a:spcPct val="0"/>
              </a:spcAft>
              <a:defRPr sz="3800">
                <a:solidFill>
                  <a:srgbClr val="000099"/>
                </a:solidFill>
                <a:latin typeface="+mj-lt"/>
                <a:ea typeface="+mj-ea"/>
                <a:cs typeface="+mj-cs"/>
              </a:defRPr>
            </a:lvl1pPr>
            <a:lvl2pPr algn="l" rtl="0" eaLnBrk="0" fontAlgn="base" hangingPunct="0">
              <a:spcBef>
                <a:spcPct val="0"/>
              </a:spcBef>
              <a:spcAft>
                <a:spcPct val="0"/>
              </a:spcAft>
              <a:defRPr sz="3800">
                <a:solidFill>
                  <a:srgbClr val="000099"/>
                </a:solidFill>
                <a:latin typeface="Arial" pitchFamily="34" charset="0"/>
              </a:defRPr>
            </a:lvl2pPr>
            <a:lvl3pPr algn="l" rtl="0" eaLnBrk="0" fontAlgn="base" hangingPunct="0">
              <a:spcBef>
                <a:spcPct val="0"/>
              </a:spcBef>
              <a:spcAft>
                <a:spcPct val="0"/>
              </a:spcAft>
              <a:defRPr sz="3800">
                <a:solidFill>
                  <a:srgbClr val="000099"/>
                </a:solidFill>
                <a:latin typeface="Arial" pitchFamily="34" charset="0"/>
              </a:defRPr>
            </a:lvl3pPr>
            <a:lvl4pPr algn="l" rtl="0" eaLnBrk="0" fontAlgn="base" hangingPunct="0">
              <a:spcBef>
                <a:spcPct val="0"/>
              </a:spcBef>
              <a:spcAft>
                <a:spcPct val="0"/>
              </a:spcAft>
              <a:defRPr sz="3800">
                <a:solidFill>
                  <a:srgbClr val="000099"/>
                </a:solidFill>
                <a:latin typeface="Arial" pitchFamily="34" charset="0"/>
              </a:defRPr>
            </a:lvl4pPr>
            <a:lvl5pPr algn="l" rtl="0" eaLnBrk="0" fontAlgn="base" hangingPunct="0">
              <a:spcBef>
                <a:spcPct val="0"/>
              </a:spcBef>
              <a:spcAft>
                <a:spcPct val="0"/>
              </a:spcAft>
              <a:defRPr sz="3800">
                <a:solidFill>
                  <a:srgbClr val="000099"/>
                </a:solidFill>
                <a:latin typeface="Arial" pitchFamily="34" charset="0"/>
              </a:defRPr>
            </a:lvl5pPr>
            <a:lvl6pPr marL="457200" algn="l" rtl="0" fontAlgn="base">
              <a:spcBef>
                <a:spcPct val="0"/>
              </a:spcBef>
              <a:spcAft>
                <a:spcPct val="0"/>
              </a:spcAft>
              <a:defRPr sz="3800">
                <a:solidFill>
                  <a:srgbClr val="000099"/>
                </a:solidFill>
                <a:latin typeface="Arial" pitchFamily="34" charset="0"/>
              </a:defRPr>
            </a:lvl6pPr>
            <a:lvl7pPr marL="914400" algn="l" rtl="0" fontAlgn="base">
              <a:spcBef>
                <a:spcPct val="0"/>
              </a:spcBef>
              <a:spcAft>
                <a:spcPct val="0"/>
              </a:spcAft>
              <a:defRPr sz="3800">
                <a:solidFill>
                  <a:srgbClr val="000099"/>
                </a:solidFill>
                <a:latin typeface="Arial" pitchFamily="34" charset="0"/>
              </a:defRPr>
            </a:lvl7pPr>
            <a:lvl8pPr marL="1371600" algn="l" rtl="0" fontAlgn="base">
              <a:spcBef>
                <a:spcPct val="0"/>
              </a:spcBef>
              <a:spcAft>
                <a:spcPct val="0"/>
              </a:spcAft>
              <a:defRPr sz="3800">
                <a:solidFill>
                  <a:srgbClr val="000099"/>
                </a:solidFill>
                <a:latin typeface="Arial" pitchFamily="34" charset="0"/>
              </a:defRPr>
            </a:lvl8pPr>
            <a:lvl9pPr marL="1828800" algn="l" rtl="0" fontAlgn="base">
              <a:spcBef>
                <a:spcPct val="0"/>
              </a:spcBef>
              <a:spcAft>
                <a:spcPct val="0"/>
              </a:spcAft>
              <a:defRPr sz="3800">
                <a:solidFill>
                  <a:srgbClr val="000099"/>
                </a:solidFill>
                <a:latin typeface="Arial" pitchFamily="34" charset="0"/>
              </a:defRPr>
            </a:lvl9pPr>
          </a:lstStyle>
          <a:p>
            <a:pPr algn="ctr"/>
            <a:r>
              <a:rPr lang="en-US" altLang="en-US" sz="3200" b="1" dirty="0">
                <a:solidFill>
                  <a:schemeClr val="tx2"/>
                </a:solidFill>
              </a:rPr>
              <a:t>NCCAOM Certification Programs</a:t>
            </a:r>
            <a:br>
              <a:rPr lang="en-US" altLang="en-US" sz="3200" b="1" dirty="0">
                <a:solidFill>
                  <a:schemeClr val="tx2"/>
                </a:solidFill>
              </a:rPr>
            </a:br>
            <a:r>
              <a:rPr lang="en-US" altLang="en-US" sz="3200" b="1" dirty="0">
                <a:solidFill>
                  <a:schemeClr val="tx2"/>
                </a:solidFill>
              </a:rPr>
              <a:t>and Exam Requirements</a:t>
            </a:r>
            <a:endParaRPr lang="en-US" sz="3200" b="1" dirty="0">
              <a:solidFill>
                <a:srgbClr val="003399"/>
              </a:solidFill>
            </a:endParaRPr>
          </a:p>
        </p:txBody>
      </p:sp>
    </p:spTree>
    <p:extLst>
      <p:ext uri="{BB962C8B-B14F-4D97-AF65-F5344CB8AC3E}">
        <p14:creationId xmlns:p14="http://schemas.microsoft.com/office/powerpoint/2010/main" val="2649654915"/>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Number Placeholder 1"/>
          <p:cNvSpPr>
            <a:spLocks noGrp="1"/>
          </p:cNvSpPr>
          <p:nvPr>
            <p:ph type="sldNum" sz="quarter" idx="10"/>
          </p:nvPr>
        </p:nvSpPr>
        <p:spPr>
          <a:xfrm>
            <a:off x="6997700"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r"/>
            <a:fld id="{D7E3C482-E12D-4168-B575-71B416BAC18A}" type="slidenum">
              <a:rPr lang="en-US" altLang="en-US" smtClean="0"/>
              <a:pPr algn="r"/>
              <a:t>23</a:t>
            </a:fld>
            <a:endParaRPr lang="en-US" altLang="en-US" dirty="0"/>
          </a:p>
        </p:txBody>
      </p:sp>
      <p:sp>
        <p:nvSpPr>
          <p:cNvPr id="4" name="Rectangle 3"/>
          <p:cNvSpPr/>
          <p:nvPr/>
        </p:nvSpPr>
        <p:spPr>
          <a:xfrm>
            <a:off x="914400" y="1676400"/>
            <a:ext cx="6858000" cy="3856440"/>
          </a:xfrm>
          <a:prstGeom prst="rect">
            <a:avLst/>
          </a:prstGeom>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nSpc>
                <a:spcPct val="150000"/>
              </a:lnSpc>
              <a:buFont typeface="Wingdings" pitchFamily="2" charset="2"/>
              <a:buNone/>
            </a:pPr>
            <a:r>
              <a:rPr lang="en-US" altLang="en-US" sz="2200" b="1" dirty="0">
                <a:solidFill>
                  <a:srgbClr val="CC6600"/>
                </a:solidFill>
              </a:rPr>
              <a:t>Oriental Medicine Certification:</a:t>
            </a:r>
            <a:endParaRPr lang="en-US" altLang="en-US" sz="2000" b="1" dirty="0">
              <a:solidFill>
                <a:srgbClr val="000099"/>
              </a:solidFill>
            </a:endParaRPr>
          </a:p>
          <a:p>
            <a:pPr marL="342900" indent="-342900">
              <a:lnSpc>
                <a:spcPct val="150000"/>
              </a:lnSpc>
              <a:buClr>
                <a:srgbClr val="CC6600"/>
              </a:buClr>
              <a:buFont typeface="Wingdings" panose="05000000000000000000" pitchFamily="2" charset="2"/>
              <a:buChar char="§"/>
            </a:pPr>
            <a:r>
              <a:rPr lang="en-US" altLang="en-US" sz="2000" b="1" dirty="0">
                <a:solidFill>
                  <a:schemeClr val="tx2"/>
                </a:solidFill>
              </a:rPr>
              <a:t> Foundations of Oriental Medicine Exam</a:t>
            </a:r>
          </a:p>
          <a:p>
            <a:pPr marL="342900" indent="-342900">
              <a:lnSpc>
                <a:spcPct val="150000"/>
              </a:lnSpc>
              <a:buClr>
                <a:srgbClr val="CC6600"/>
              </a:buClr>
              <a:buFont typeface="Wingdings" panose="05000000000000000000" pitchFamily="2" charset="2"/>
              <a:buChar char="§"/>
            </a:pPr>
            <a:r>
              <a:rPr lang="en-US" altLang="en-US" sz="2000" b="1" dirty="0">
                <a:solidFill>
                  <a:schemeClr val="tx2"/>
                </a:solidFill>
              </a:rPr>
              <a:t> Acupuncture with Point Location Exam</a:t>
            </a:r>
          </a:p>
          <a:p>
            <a:pPr marL="342900" indent="-342900">
              <a:lnSpc>
                <a:spcPct val="150000"/>
              </a:lnSpc>
              <a:buClr>
                <a:srgbClr val="CC6600"/>
              </a:buClr>
              <a:buFont typeface="Wingdings" panose="05000000000000000000" pitchFamily="2" charset="2"/>
              <a:buChar char="§"/>
            </a:pPr>
            <a:r>
              <a:rPr lang="en-US" altLang="en-US" sz="2000" b="1" dirty="0">
                <a:solidFill>
                  <a:schemeClr val="tx2"/>
                </a:solidFill>
              </a:rPr>
              <a:t> Chinese Herbology Exam</a:t>
            </a:r>
          </a:p>
          <a:p>
            <a:pPr marL="342900" indent="-342900">
              <a:lnSpc>
                <a:spcPct val="150000"/>
              </a:lnSpc>
              <a:buClr>
                <a:srgbClr val="CC6600"/>
              </a:buClr>
              <a:buFont typeface="Wingdings" panose="05000000000000000000" pitchFamily="2" charset="2"/>
              <a:buChar char="§"/>
            </a:pPr>
            <a:r>
              <a:rPr lang="en-US" altLang="en-US" sz="2000" b="1" dirty="0">
                <a:solidFill>
                  <a:schemeClr val="tx2"/>
                </a:solidFill>
              </a:rPr>
              <a:t> Biomedicine Exam</a:t>
            </a:r>
          </a:p>
          <a:p>
            <a:pPr>
              <a:buFont typeface="Wingdings" pitchFamily="2" charset="2"/>
              <a:buNone/>
            </a:pPr>
            <a:r>
              <a:rPr lang="en-US" altLang="en-US" dirty="0">
                <a:solidFill>
                  <a:srgbClr val="003399"/>
                </a:solidFill>
              </a:rPr>
              <a:t>	</a:t>
            </a:r>
          </a:p>
          <a:p>
            <a:pPr>
              <a:lnSpc>
                <a:spcPct val="90000"/>
              </a:lnSpc>
              <a:spcBef>
                <a:spcPct val="20000"/>
              </a:spcBef>
              <a:buClr>
                <a:schemeClr val="folHlink"/>
              </a:buClr>
              <a:buSzPct val="70000"/>
              <a:buFont typeface="Wingdings" pitchFamily="2" charset="2"/>
              <a:buNone/>
            </a:pPr>
            <a:endParaRPr lang="en-US" altLang="en-US" sz="1600" dirty="0">
              <a:solidFill>
                <a:srgbClr val="003399"/>
              </a:solidFill>
            </a:endParaRPr>
          </a:p>
          <a:p>
            <a:pPr>
              <a:lnSpc>
                <a:spcPct val="90000"/>
              </a:lnSpc>
              <a:spcBef>
                <a:spcPct val="20000"/>
              </a:spcBef>
              <a:buClr>
                <a:schemeClr val="folHlink"/>
              </a:buClr>
              <a:buSzPct val="70000"/>
              <a:buFont typeface="Wingdings" pitchFamily="2" charset="2"/>
              <a:buNone/>
            </a:pPr>
            <a:r>
              <a:rPr lang="en-US" altLang="en-US" sz="2000" dirty="0">
                <a:solidFill>
                  <a:srgbClr val="CC6600"/>
                </a:solidFill>
              </a:rPr>
              <a:t>This certification meets or exceeds the exam requirements for 46 states plus District of Columbia</a:t>
            </a:r>
            <a:r>
              <a:rPr lang="en-US" altLang="en-US" sz="2000" b="1" dirty="0">
                <a:solidFill>
                  <a:srgbClr val="CC6600"/>
                </a:solidFill>
              </a:rPr>
              <a:t>.</a:t>
            </a:r>
            <a:r>
              <a:rPr lang="en-US" altLang="en-US" dirty="0">
                <a:solidFill>
                  <a:srgbClr val="CC6600"/>
                </a:solidFill>
              </a:rPr>
              <a:t> </a:t>
            </a:r>
          </a:p>
          <a:p>
            <a:pPr>
              <a:buFont typeface="Wingdings" pitchFamily="2" charset="2"/>
              <a:buNone/>
            </a:pPr>
            <a:endParaRPr lang="en-US" altLang="en-US" sz="1600" dirty="0">
              <a:solidFill>
                <a:srgbClr val="CC6600"/>
              </a:solidFill>
            </a:endParaRPr>
          </a:p>
        </p:txBody>
      </p:sp>
      <p:pic>
        <p:nvPicPr>
          <p:cNvPr id="33796" name="Picture 10" descr="Registered Oriental Medicine S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2209800"/>
            <a:ext cx="1752600" cy="108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p:cNvSpPr txBox="1">
            <a:spLocks noChangeArrowheads="1"/>
          </p:cNvSpPr>
          <p:nvPr/>
        </p:nvSpPr>
        <p:spPr bwMode="auto">
          <a:xfrm>
            <a:off x="914400" y="152400"/>
            <a:ext cx="7772400" cy="1219200"/>
          </a:xfrm>
          <a:prstGeom prst="rect">
            <a:avLst/>
          </a:prstGeom>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scene3d>
              <a:camera prst="orthographicFront"/>
              <a:lightRig rig="threePt" dir="t"/>
            </a:scene3d>
            <a:sp3d extrusionH="57150">
              <a:bevelT w="38100" h="38100"/>
            </a:sp3d>
          </a:bodyPr>
          <a:lstStyle>
            <a:lvl1pPr algn="l" rtl="0" eaLnBrk="0" fontAlgn="base" hangingPunct="0">
              <a:spcBef>
                <a:spcPct val="0"/>
              </a:spcBef>
              <a:spcAft>
                <a:spcPct val="0"/>
              </a:spcAft>
              <a:defRPr sz="3800">
                <a:solidFill>
                  <a:srgbClr val="000099"/>
                </a:solidFill>
                <a:latin typeface="+mj-lt"/>
                <a:ea typeface="+mj-ea"/>
                <a:cs typeface="+mj-cs"/>
              </a:defRPr>
            </a:lvl1pPr>
            <a:lvl2pPr algn="l" rtl="0" eaLnBrk="0" fontAlgn="base" hangingPunct="0">
              <a:spcBef>
                <a:spcPct val="0"/>
              </a:spcBef>
              <a:spcAft>
                <a:spcPct val="0"/>
              </a:spcAft>
              <a:defRPr sz="3800">
                <a:solidFill>
                  <a:srgbClr val="000099"/>
                </a:solidFill>
                <a:latin typeface="Arial" pitchFamily="34" charset="0"/>
              </a:defRPr>
            </a:lvl2pPr>
            <a:lvl3pPr algn="l" rtl="0" eaLnBrk="0" fontAlgn="base" hangingPunct="0">
              <a:spcBef>
                <a:spcPct val="0"/>
              </a:spcBef>
              <a:spcAft>
                <a:spcPct val="0"/>
              </a:spcAft>
              <a:defRPr sz="3800">
                <a:solidFill>
                  <a:srgbClr val="000099"/>
                </a:solidFill>
                <a:latin typeface="Arial" pitchFamily="34" charset="0"/>
              </a:defRPr>
            </a:lvl3pPr>
            <a:lvl4pPr algn="l" rtl="0" eaLnBrk="0" fontAlgn="base" hangingPunct="0">
              <a:spcBef>
                <a:spcPct val="0"/>
              </a:spcBef>
              <a:spcAft>
                <a:spcPct val="0"/>
              </a:spcAft>
              <a:defRPr sz="3800">
                <a:solidFill>
                  <a:srgbClr val="000099"/>
                </a:solidFill>
                <a:latin typeface="Arial" pitchFamily="34" charset="0"/>
              </a:defRPr>
            </a:lvl4pPr>
            <a:lvl5pPr algn="l" rtl="0" eaLnBrk="0" fontAlgn="base" hangingPunct="0">
              <a:spcBef>
                <a:spcPct val="0"/>
              </a:spcBef>
              <a:spcAft>
                <a:spcPct val="0"/>
              </a:spcAft>
              <a:defRPr sz="3800">
                <a:solidFill>
                  <a:srgbClr val="000099"/>
                </a:solidFill>
                <a:latin typeface="Arial" pitchFamily="34" charset="0"/>
              </a:defRPr>
            </a:lvl5pPr>
            <a:lvl6pPr marL="457200" algn="l" rtl="0" fontAlgn="base">
              <a:spcBef>
                <a:spcPct val="0"/>
              </a:spcBef>
              <a:spcAft>
                <a:spcPct val="0"/>
              </a:spcAft>
              <a:defRPr sz="3800">
                <a:solidFill>
                  <a:srgbClr val="000099"/>
                </a:solidFill>
                <a:latin typeface="Arial" pitchFamily="34" charset="0"/>
              </a:defRPr>
            </a:lvl6pPr>
            <a:lvl7pPr marL="914400" algn="l" rtl="0" fontAlgn="base">
              <a:spcBef>
                <a:spcPct val="0"/>
              </a:spcBef>
              <a:spcAft>
                <a:spcPct val="0"/>
              </a:spcAft>
              <a:defRPr sz="3800">
                <a:solidFill>
                  <a:srgbClr val="000099"/>
                </a:solidFill>
                <a:latin typeface="Arial" pitchFamily="34" charset="0"/>
              </a:defRPr>
            </a:lvl7pPr>
            <a:lvl8pPr marL="1371600" algn="l" rtl="0" fontAlgn="base">
              <a:spcBef>
                <a:spcPct val="0"/>
              </a:spcBef>
              <a:spcAft>
                <a:spcPct val="0"/>
              </a:spcAft>
              <a:defRPr sz="3800">
                <a:solidFill>
                  <a:srgbClr val="000099"/>
                </a:solidFill>
                <a:latin typeface="Arial" pitchFamily="34" charset="0"/>
              </a:defRPr>
            </a:lvl8pPr>
            <a:lvl9pPr marL="1828800" algn="l" rtl="0" fontAlgn="base">
              <a:spcBef>
                <a:spcPct val="0"/>
              </a:spcBef>
              <a:spcAft>
                <a:spcPct val="0"/>
              </a:spcAft>
              <a:defRPr sz="3800">
                <a:solidFill>
                  <a:srgbClr val="000099"/>
                </a:solidFill>
                <a:latin typeface="Arial" pitchFamily="34" charset="0"/>
              </a:defRPr>
            </a:lvl9pPr>
          </a:lstStyle>
          <a:p>
            <a:pPr algn="ctr">
              <a:defRPr/>
            </a:pPr>
            <a:r>
              <a:rPr lang="en-US" sz="3200" b="1" dirty="0">
                <a:solidFill>
                  <a:schemeClr val="tx2"/>
                </a:solidFill>
              </a:rPr>
              <a:t>NCCAOM Certification Programs</a:t>
            </a:r>
          </a:p>
          <a:p>
            <a:pPr algn="ctr">
              <a:defRPr/>
            </a:pPr>
            <a:r>
              <a:rPr lang="en-US" sz="3200" b="1" dirty="0">
                <a:solidFill>
                  <a:schemeClr val="tx2"/>
                </a:solidFill>
              </a:rPr>
              <a:t>and Exam Requirements</a:t>
            </a:r>
            <a:endParaRPr lang="en-US" sz="2000" b="1" dirty="0">
              <a:solidFill>
                <a:schemeClr val="tx2"/>
              </a:solidFill>
            </a:endParaRPr>
          </a:p>
        </p:txBody>
      </p:sp>
    </p:spTree>
    <p:extLst>
      <p:ext uri="{BB962C8B-B14F-4D97-AF65-F5344CB8AC3E}">
        <p14:creationId xmlns:p14="http://schemas.microsoft.com/office/powerpoint/2010/main" val="599841875"/>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1143000" y="277813"/>
            <a:ext cx="7391400" cy="1143000"/>
          </a:xfrm>
        </p:spPr>
        <p:style>
          <a:lnRef idx="1">
            <a:schemeClr val="accent1"/>
          </a:lnRef>
          <a:fillRef idx="2">
            <a:schemeClr val="accent1"/>
          </a:fillRef>
          <a:effectRef idx="1">
            <a:schemeClr val="accent1"/>
          </a:effectRef>
          <a:fontRef idx="minor">
            <a:schemeClr val="dk1"/>
          </a:fontRef>
        </p:style>
        <p:txBody>
          <a:bodyPr>
            <a:scene3d>
              <a:camera prst="orthographicFront"/>
              <a:lightRig rig="threePt" dir="t"/>
            </a:scene3d>
            <a:sp3d extrusionH="57150">
              <a:bevelT w="38100" h="38100"/>
            </a:sp3d>
          </a:bodyPr>
          <a:lstStyle/>
          <a:p>
            <a:pPr algn="ctr" eaLnBrk="1" hangingPunct="1"/>
            <a:r>
              <a:rPr lang="en-US" sz="3200" b="1" dirty="0">
                <a:solidFill>
                  <a:srgbClr val="003399"/>
                </a:solidFill>
              </a:rPr>
              <a:t>Certification Exams By Program</a:t>
            </a:r>
            <a:endParaRPr lang="en-US" sz="2400" b="1" dirty="0">
              <a:solidFill>
                <a:srgbClr val="003399"/>
              </a:solidFill>
            </a:endParaRPr>
          </a:p>
        </p:txBody>
      </p:sp>
      <p:sp>
        <p:nvSpPr>
          <p:cNvPr id="37889" name="Slide Number Placeholder 3"/>
          <p:cNvSpPr>
            <a:spLocks noGrp="1"/>
          </p:cNvSpPr>
          <p:nvPr>
            <p:ph type="sldNum" sz="quarter" idx="10"/>
          </p:nvPr>
        </p:nvSpPr>
        <p:spPr>
          <a:xfrm>
            <a:off x="8724900" y="6553200"/>
            <a:ext cx="381000"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fld id="{4E3295AC-5928-400F-9D98-3CEA06D89818}" type="slidenum">
              <a:rPr lang="en-US" smtClean="0"/>
              <a:pPr/>
              <a:t>24</a:t>
            </a:fld>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3378378422"/>
              </p:ext>
            </p:extLst>
          </p:nvPr>
        </p:nvGraphicFramePr>
        <p:xfrm>
          <a:off x="1143000" y="2057401"/>
          <a:ext cx="7391400" cy="3581399"/>
        </p:xfrm>
        <a:graphic>
          <a:graphicData uri="http://schemas.openxmlformats.org/drawingml/2006/table">
            <a:tbl>
              <a:tblPr firstRow="1" bandRow="1">
                <a:tableStyleId>{5C22544A-7EE6-4342-B048-85BDC9FD1C3A}</a:tableStyleId>
              </a:tblPr>
              <a:tblGrid>
                <a:gridCol w="3600225">
                  <a:extLst>
                    <a:ext uri="{9D8B030D-6E8A-4147-A177-3AD203B41FA5}">
                      <a16:colId xmlns:a16="http://schemas.microsoft.com/office/drawing/2014/main" val="20000"/>
                    </a:ext>
                  </a:extLst>
                </a:gridCol>
                <a:gridCol w="1315305">
                  <a:extLst>
                    <a:ext uri="{9D8B030D-6E8A-4147-A177-3AD203B41FA5}">
                      <a16:colId xmlns:a16="http://schemas.microsoft.com/office/drawing/2014/main" val="20001"/>
                    </a:ext>
                  </a:extLst>
                </a:gridCol>
                <a:gridCol w="1237934">
                  <a:extLst>
                    <a:ext uri="{9D8B030D-6E8A-4147-A177-3AD203B41FA5}">
                      <a16:colId xmlns:a16="http://schemas.microsoft.com/office/drawing/2014/main" val="20002"/>
                    </a:ext>
                  </a:extLst>
                </a:gridCol>
                <a:gridCol w="1237936">
                  <a:extLst>
                    <a:ext uri="{9D8B030D-6E8A-4147-A177-3AD203B41FA5}">
                      <a16:colId xmlns:a16="http://schemas.microsoft.com/office/drawing/2014/main" val="20003"/>
                    </a:ext>
                  </a:extLst>
                </a:gridCol>
              </a:tblGrid>
              <a:tr h="777239">
                <a:tc>
                  <a:txBody>
                    <a:bodyPr/>
                    <a:lstStyle/>
                    <a:p>
                      <a:r>
                        <a:rPr lang="en-US" dirty="0"/>
                        <a:t>Certification Examinations</a:t>
                      </a:r>
                    </a:p>
                    <a:p>
                      <a:r>
                        <a:rPr lang="en-US" dirty="0"/>
                        <a:t>(100 items each)</a:t>
                      </a:r>
                    </a:p>
                  </a:txBody>
                  <a:tcPr/>
                </a:tc>
                <a:tc>
                  <a:txBody>
                    <a:bodyPr/>
                    <a:lstStyle/>
                    <a:p>
                      <a:pPr algn="ctr"/>
                      <a:r>
                        <a:rPr lang="en-US" sz="3200" dirty="0"/>
                        <a:t>AC</a:t>
                      </a:r>
                    </a:p>
                  </a:txBody>
                  <a:tcPr/>
                </a:tc>
                <a:tc>
                  <a:txBody>
                    <a:bodyPr/>
                    <a:lstStyle/>
                    <a:p>
                      <a:pPr algn="ctr"/>
                      <a:r>
                        <a:rPr lang="en-US" sz="3200" dirty="0"/>
                        <a:t>CH</a:t>
                      </a:r>
                    </a:p>
                  </a:txBody>
                  <a:tcPr/>
                </a:tc>
                <a:tc>
                  <a:txBody>
                    <a:bodyPr/>
                    <a:lstStyle/>
                    <a:p>
                      <a:pPr algn="ctr"/>
                      <a:r>
                        <a:rPr lang="en-US" sz="3200" dirty="0"/>
                        <a:t>OM</a:t>
                      </a:r>
                    </a:p>
                  </a:txBody>
                  <a:tcPr/>
                </a:tc>
                <a:extLst>
                  <a:ext uri="{0D108BD9-81ED-4DB2-BD59-A6C34878D82A}">
                    <a16:rowId xmlns:a16="http://schemas.microsoft.com/office/drawing/2014/main" val="10000"/>
                  </a:ext>
                </a:extLst>
              </a:tr>
              <a:tr h="701040">
                <a:tc>
                  <a:txBody>
                    <a:bodyPr/>
                    <a:lstStyle/>
                    <a:p>
                      <a:endParaRPr lang="en-US" dirty="0"/>
                    </a:p>
                    <a:p>
                      <a:r>
                        <a:rPr lang="en-US" dirty="0"/>
                        <a:t>Foundations</a:t>
                      </a:r>
                      <a:r>
                        <a:rPr lang="en-US" baseline="0" dirty="0"/>
                        <a:t> of Oriental Medicine</a:t>
                      </a:r>
                      <a:endParaRPr lang="en-US" dirty="0">
                        <a:solidFill>
                          <a:srgbClr val="000099"/>
                        </a:solidFill>
                      </a:endParaRPr>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1"/>
                  </a:ext>
                </a:extLst>
              </a:tr>
              <a:tr h="701040">
                <a:tc>
                  <a:txBody>
                    <a:bodyPr/>
                    <a:lstStyle/>
                    <a:p>
                      <a:endParaRPr lang="en-US" dirty="0"/>
                    </a:p>
                    <a:p>
                      <a:r>
                        <a:rPr lang="en-US" dirty="0"/>
                        <a:t>Biomedicine</a:t>
                      </a:r>
                      <a:endParaRPr lang="en-US" dirty="0">
                        <a:solidFill>
                          <a:srgbClr val="000099"/>
                        </a:solidFill>
                      </a:endParaRPr>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2"/>
                  </a:ext>
                </a:extLst>
              </a:tr>
              <a:tr h="701040">
                <a:tc>
                  <a:txBody>
                    <a:bodyPr/>
                    <a:lstStyle/>
                    <a:p>
                      <a:endParaRPr lang="en-US" dirty="0"/>
                    </a:p>
                    <a:p>
                      <a:r>
                        <a:rPr lang="en-US" dirty="0"/>
                        <a:t>Acupuncture with Point Location</a:t>
                      </a:r>
                      <a:endParaRPr lang="en-US" dirty="0">
                        <a:solidFill>
                          <a:srgbClr val="000099"/>
                        </a:solidFill>
                      </a:endParaRPr>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3"/>
                  </a:ext>
                </a:extLst>
              </a:tr>
              <a:tr h="701040">
                <a:tc>
                  <a:txBody>
                    <a:bodyPr/>
                    <a:lstStyle/>
                    <a:p>
                      <a:endParaRPr lang="en-US" dirty="0"/>
                    </a:p>
                    <a:p>
                      <a:r>
                        <a:rPr lang="en-US" dirty="0"/>
                        <a:t>Chinese Herbology</a:t>
                      </a:r>
                      <a:endParaRPr lang="en-US" dirty="0">
                        <a:solidFill>
                          <a:srgbClr val="000099"/>
                        </a:solidFill>
                      </a:endParaRPr>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4"/>
                  </a:ext>
                </a:extLst>
              </a:tr>
            </a:tbl>
          </a:graphicData>
        </a:graphic>
      </p:graphicFrame>
      <p:pic>
        <p:nvPicPr>
          <p:cNvPr id="12" name="Picture 4" descr="C:\Users\mina.larson\AppData\Local\Microsoft\Windows\Temporary Internet Files\Content.IE5\P67HXSZL\MM900185588[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674734" y="3200400"/>
            <a:ext cx="478666" cy="29033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C:\Users\mina.larson\AppData\Local\Microsoft\Windows\Temporary Internet Files\Content.IE5\P67HXSZL\MM900185588[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3200400"/>
            <a:ext cx="478666" cy="29033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C:\Users\mina.larson\AppData\Local\Microsoft\Windows\Temporary Internet Files\Content.IE5\P67HXSZL\MM900185588[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160134" y="3200400"/>
            <a:ext cx="478666" cy="29033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C:\Users\mina.larson\AppData\Local\Microsoft\Windows\Temporary Internet Files\Content.IE5\P67HXSZL\MM900185588[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674734" y="3976862"/>
            <a:ext cx="478666" cy="29033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C:\Users\mina.larson\AppData\Local\Microsoft\Windows\Temporary Internet Files\Content.IE5\P67HXSZL\MM900185588[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531734" y="3976862"/>
            <a:ext cx="478666" cy="29033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C:\Users\mina.larson\AppData\Local\Microsoft\Windows\Temporary Internet Files\Content.IE5\P67HXSZL\MM900185588[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3976862"/>
            <a:ext cx="478666" cy="29033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C:\Users\mina.larson\AppData\Local\Microsoft\Windows\Temporary Internet Files\Content.IE5\P67HXSZL\MM900185588[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4662662"/>
            <a:ext cx="478666" cy="290338"/>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C:\Users\mina.larson\AppData\Local\Microsoft\Windows\Temporary Internet Files\Content.IE5\P67HXSZL\MM900185588[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674734" y="4648200"/>
            <a:ext cx="478666" cy="290338"/>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C:\Users\mina.larson\AppData\Local\Microsoft\Windows\Temporary Internet Files\Content.IE5\P67HXSZL\MM900185588[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674734" y="5348462"/>
            <a:ext cx="478666" cy="290338"/>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C:\Users\mina.larson\AppData\Local\Microsoft\Windows\Temporary Internet Files\Content.IE5\P67HXSZL\MM900185588[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531734" y="5348462"/>
            <a:ext cx="478666" cy="290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3371003"/>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1" name="Rectangle 3"/>
          <p:cNvSpPr>
            <a:spLocks noGrp="1" noChangeArrowheads="1"/>
          </p:cNvSpPr>
          <p:nvPr>
            <p:ph type="body" idx="1"/>
          </p:nvPr>
        </p:nvSpPr>
        <p:spPr>
          <a:xfrm>
            <a:off x="457200" y="1308100"/>
            <a:ext cx="8389144" cy="4276725"/>
          </a:xfrm>
        </p:spPr>
        <p:txBody>
          <a:bodyPr/>
          <a:lstStyle/>
          <a:p>
            <a:pPr>
              <a:buClr>
                <a:srgbClr val="CC6600"/>
              </a:buClr>
              <a:buFont typeface="Wingdings" panose="05000000000000000000" pitchFamily="2" charset="2"/>
              <a:buChar char="§"/>
            </a:pPr>
            <a:r>
              <a:rPr lang="en-US" altLang="en-US" sz="2200" dirty="0">
                <a:solidFill>
                  <a:schemeClr val="tx2"/>
                </a:solidFill>
              </a:rPr>
              <a:t>Subject Matter Experts (SMEs) who serve on examination development committees represent diversity within the profession.</a:t>
            </a:r>
          </a:p>
          <a:p>
            <a:pPr>
              <a:buClr>
                <a:srgbClr val="CC6600"/>
              </a:buClr>
              <a:buFont typeface="Wingdings" panose="05000000000000000000" pitchFamily="2" charset="2"/>
              <a:buChar char="§"/>
            </a:pPr>
            <a:r>
              <a:rPr lang="en-US" altLang="en-US" sz="2200" dirty="0">
                <a:solidFill>
                  <a:schemeClr val="tx2"/>
                </a:solidFill>
              </a:rPr>
              <a:t>SMEs come from various geographic locations and practice settings.</a:t>
            </a:r>
          </a:p>
          <a:p>
            <a:pPr>
              <a:buClr>
                <a:srgbClr val="CC6600"/>
              </a:buClr>
              <a:buFont typeface="Wingdings" panose="05000000000000000000" pitchFamily="2" charset="2"/>
              <a:buChar char="§"/>
            </a:pPr>
            <a:r>
              <a:rPr lang="en-US" altLang="en-US" sz="2200" dirty="0">
                <a:solidFill>
                  <a:schemeClr val="tx2"/>
                </a:solidFill>
              </a:rPr>
              <a:t>Throughout the year, Item Writing Workshops are conducted to provide draft questions for SME committee members to consider.</a:t>
            </a:r>
          </a:p>
          <a:p>
            <a:pPr>
              <a:buClr>
                <a:srgbClr val="CC6600"/>
              </a:buClr>
              <a:buFont typeface="Wingdings" panose="05000000000000000000" pitchFamily="2" charset="2"/>
              <a:buChar char="§"/>
            </a:pPr>
            <a:r>
              <a:rPr lang="en-US" altLang="en-US" sz="2200" dirty="0">
                <a:solidFill>
                  <a:schemeClr val="tx2"/>
                </a:solidFill>
              </a:rPr>
              <a:t>Experienced Item Writers are asked to become a part of the prestigious NCCAOM Item Writing Academy.</a:t>
            </a:r>
          </a:p>
        </p:txBody>
      </p:sp>
      <p:sp>
        <p:nvSpPr>
          <p:cNvPr id="2" name="Slide Number Placeholder 1"/>
          <p:cNvSpPr>
            <a:spLocks noGrp="1"/>
          </p:cNvSpPr>
          <p:nvPr>
            <p:ph type="sldNum" sz="quarter" idx="10"/>
          </p:nvPr>
        </p:nvSpPr>
        <p:spPr>
          <a:xfrm>
            <a:off x="7010400" y="6429375"/>
            <a:ext cx="2133600" cy="365125"/>
          </a:xfrm>
        </p:spPr>
        <p:txBody>
          <a:bodyPr/>
          <a:lstStyle/>
          <a:p>
            <a:pPr>
              <a:defRPr/>
            </a:pPr>
            <a:fld id="{32B199C9-D020-4405-A303-060C7B84C2D0}" type="slidenum">
              <a:rPr lang="en-US" smtClean="0">
                <a:solidFill>
                  <a:schemeClr val="tx1"/>
                </a:solidFill>
                <a:latin typeface="Arial" panose="020B0604020202020204" pitchFamily="34" charset="0"/>
                <a:cs typeface="Arial" panose="020B0604020202020204" pitchFamily="34" charset="0"/>
              </a:rPr>
              <a:pPr>
                <a:defRPr/>
              </a:pPr>
              <a:t>25</a:t>
            </a:fld>
            <a:endParaRPr lang="en-US" dirty="0">
              <a:solidFill>
                <a:schemeClr val="tx1"/>
              </a:solidFill>
              <a:latin typeface="Arial" panose="020B0604020202020204" pitchFamily="34" charset="0"/>
              <a:cs typeface="Arial" panose="020B0604020202020204" pitchFamily="34" charset="0"/>
            </a:endParaRPr>
          </a:p>
        </p:txBody>
      </p:sp>
      <p:sp>
        <p:nvSpPr>
          <p:cNvPr id="6" name="Rectangle 2"/>
          <p:cNvSpPr txBox="1">
            <a:spLocks noChangeArrowheads="1"/>
          </p:cNvSpPr>
          <p:nvPr/>
        </p:nvSpPr>
        <p:spPr bwMode="auto">
          <a:xfrm>
            <a:off x="1066800" y="152400"/>
            <a:ext cx="7391400" cy="1143000"/>
          </a:xfrm>
          <a:prstGeom prst="rect">
            <a:avLst/>
          </a:prstGeom>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scene3d>
              <a:camera prst="orthographicFront"/>
              <a:lightRig rig="threePt" dir="t"/>
            </a:scene3d>
            <a:sp3d extrusionH="57150">
              <a:bevelT w="38100" h="38100"/>
            </a:sp3d>
          </a:bodyPr>
          <a:lstStyle>
            <a:lvl1pPr algn="ctr" defTabSz="457200" rtl="0" eaLnBrk="1" fontAlgn="base" hangingPunct="1">
              <a:spcBef>
                <a:spcPct val="0"/>
              </a:spcBef>
              <a:spcAft>
                <a:spcPct val="0"/>
              </a:spcAft>
              <a:defRPr sz="4400" kern="1200">
                <a:solidFill>
                  <a:schemeClr val="dk1"/>
                </a:solidFill>
                <a:latin typeface="+mn-lt"/>
                <a:ea typeface="+mn-ea"/>
                <a:cs typeface="+mn-cs"/>
              </a:defRPr>
            </a:lvl1pPr>
            <a:lvl2pPr algn="ctr" defTabSz="457200" rtl="0" eaLnBrk="1" fontAlgn="base" hangingPunct="1">
              <a:spcBef>
                <a:spcPct val="0"/>
              </a:spcBef>
              <a:spcAft>
                <a:spcPct val="0"/>
              </a:spcAft>
              <a:defRPr sz="4400">
                <a:solidFill>
                  <a:schemeClr val="dk1"/>
                </a:solidFill>
                <a:latin typeface="+mn-lt"/>
                <a:ea typeface="+mn-ea"/>
                <a:cs typeface="+mn-cs"/>
              </a:defRPr>
            </a:lvl2pPr>
            <a:lvl3pPr algn="ctr" defTabSz="457200" rtl="0" eaLnBrk="1" fontAlgn="base" hangingPunct="1">
              <a:spcBef>
                <a:spcPct val="0"/>
              </a:spcBef>
              <a:spcAft>
                <a:spcPct val="0"/>
              </a:spcAft>
              <a:defRPr sz="4400">
                <a:solidFill>
                  <a:schemeClr val="dk1"/>
                </a:solidFill>
                <a:latin typeface="+mn-lt"/>
                <a:ea typeface="+mn-ea"/>
                <a:cs typeface="+mn-cs"/>
              </a:defRPr>
            </a:lvl3pPr>
            <a:lvl4pPr algn="ctr" defTabSz="457200" rtl="0" eaLnBrk="1" fontAlgn="base" hangingPunct="1">
              <a:spcBef>
                <a:spcPct val="0"/>
              </a:spcBef>
              <a:spcAft>
                <a:spcPct val="0"/>
              </a:spcAft>
              <a:defRPr sz="4400">
                <a:solidFill>
                  <a:schemeClr val="dk1"/>
                </a:solidFill>
                <a:latin typeface="+mn-lt"/>
                <a:ea typeface="+mn-ea"/>
                <a:cs typeface="+mn-cs"/>
              </a:defRPr>
            </a:lvl4pPr>
            <a:lvl5pPr algn="ctr" defTabSz="457200" rtl="0" eaLnBrk="1" fontAlgn="base" hangingPunct="1">
              <a:spcBef>
                <a:spcPct val="0"/>
              </a:spcBef>
              <a:spcAft>
                <a:spcPct val="0"/>
              </a:spcAft>
              <a:defRPr sz="4400">
                <a:solidFill>
                  <a:schemeClr val="dk1"/>
                </a:solidFill>
                <a:latin typeface="+mn-lt"/>
                <a:ea typeface="+mn-ea"/>
                <a:cs typeface="+mn-cs"/>
              </a:defRPr>
            </a:lvl5pPr>
            <a:lvl6pPr marL="457200" algn="ctr" defTabSz="457200" rtl="0" eaLnBrk="1" fontAlgn="base" hangingPunct="1">
              <a:spcBef>
                <a:spcPct val="0"/>
              </a:spcBef>
              <a:spcAft>
                <a:spcPct val="0"/>
              </a:spcAft>
              <a:defRPr sz="4400">
                <a:solidFill>
                  <a:schemeClr val="dk1"/>
                </a:solidFill>
                <a:latin typeface="+mn-lt"/>
                <a:ea typeface="+mn-ea"/>
                <a:cs typeface="+mn-cs"/>
              </a:defRPr>
            </a:lvl6pPr>
            <a:lvl7pPr marL="914400" algn="ctr" defTabSz="457200" rtl="0" eaLnBrk="1" fontAlgn="base" hangingPunct="1">
              <a:spcBef>
                <a:spcPct val="0"/>
              </a:spcBef>
              <a:spcAft>
                <a:spcPct val="0"/>
              </a:spcAft>
              <a:defRPr sz="4400">
                <a:solidFill>
                  <a:schemeClr val="dk1"/>
                </a:solidFill>
                <a:latin typeface="+mn-lt"/>
                <a:ea typeface="+mn-ea"/>
                <a:cs typeface="+mn-cs"/>
              </a:defRPr>
            </a:lvl7pPr>
            <a:lvl8pPr marL="1371600" algn="ctr" defTabSz="457200" rtl="0" eaLnBrk="1" fontAlgn="base" hangingPunct="1">
              <a:spcBef>
                <a:spcPct val="0"/>
              </a:spcBef>
              <a:spcAft>
                <a:spcPct val="0"/>
              </a:spcAft>
              <a:defRPr sz="4400">
                <a:solidFill>
                  <a:schemeClr val="dk1"/>
                </a:solidFill>
                <a:latin typeface="+mn-lt"/>
                <a:ea typeface="+mn-ea"/>
                <a:cs typeface="+mn-cs"/>
              </a:defRPr>
            </a:lvl8pPr>
            <a:lvl9pPr marL="1828800" algn="ctr" defTabSz="457200" rtl="0" eaLnBrk="1" fontAlgn="base" hangingPunct="1">
              <a:spcBef>
                <a:spcPct val="0"/>
              </a:spcBef>
              <a:spcAft>
                <a:spcPct val="0"/>
              </a:spcAft>
              <a:defRPr sz="4400">
                <a:solidFill>
                  <a:schemeClr val="dk1"/>
                </a:solidFill>
                <a:latin typeface="+mn-lt"/>
                <a:ea typeface="+mn-ea"/>
                <a:cs typeface="+mn-cs"/>
              </a:defRPr>
            </a:lvl9pPr>
          </a:lstStyle>
          <a:p>
            <a:r>
              <a:rPr lang="en-US" altLang="en-US" sz="3200" b="1" dirty="0">
                <a:solidFill>
                  <a:schemeClr val="tx2"/>
                </a:solidFill>
              </a:rPr>
              <a:t>NCCAOM Examination Development</a:t>
            </a:r>
            <a:endParaRPr lang="en-US" sz="2400" b="1" dirty="0">
              <a:solidFill>
                <a:srgbClr val="003399"/>
              </a:solidFill>
            </a:endParaRPr>
          </a:p>
        </p:txBody>
      </p:sp>
      <p:pic>
        <p:nvPicPr>
          <p:cNvPr id="3" name="Picture 2">
            <a:extLst>
              <a:ext uri="{FF2B5EF4-FFF2-40B4-BE49-F238E27FC236}">
                <a16:creationId xmlns:a16="http://schemas.microsoft.com/office/drawing/2014/main" id="{532B1090-9F9F-4BB3-85B5-4EB82F7F1320}"/>
              </a:ext>
            </a:extLst>
          </p:cNvPr>
          <p:cNvPicPr>
            <a:picLocks noChangeAspect="1"/>
          </p:cNvPicPr>
          <p:nvPr/>
        </p:nvPicPr>
        <p:blipFill>
          <a:blip r:embed="rId2"/>
          <a:stretch>
            <a:fillRect/>
          </a:stretch>
        </p:blipFill>
        <p:spPr>
          <a:xfrm>
            <a:off x="2590800" y="3962400"/>
            <a:ext cx="4038600" cy="3028950"/>
          </a:xfrm>
          <a:prstGeom prst="rect">
            <a:avLst/>
          </a:prstGeom>
        </p:spPr>
      </p:pic>
    </p:spTree>
    <p:extLst>
      <p:ext uri="{BB962C8B-B14F-4D97-AF65-F5344CB8AC3E}">
        <p14:creationId xmlns:p14="http://schemas.microsoft.com/office/powerpoint/2010/main" val="1937810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5" name="Rectangle 3"/>
          <p:cNvSpPr>
            <a:spLocks noGrp="1" noChangeArrowheads="1"/>
          </p:cNvSpPr>
          <p:nvPr>
            <p:ph type="body" idx="1"/>
          </p:nvPr>
        </p:nvSpPr>
        <p:spPr>
          <a:xfrm>
            <a:off x="914400" y="1812925"/>
            <a:ext cx="8001000" cy="4283075"/>
          </a:xfrm>
        </p:spPr>
        <p:txBody>
          <a:bodyPr/>
          <a:lstStyle/>
          <a:p>
            <a:pPr>
              <a:buClr>
                <a:srgbClr val="CC6600"/>
              </a:buClr>
              <a:buFont typeface="Wingdings" panose="05000000000000000000" pitchFamily="2" charset="2"/>
              <a:buChar char="§"/>
            </a:pPr>
            <a:r>
              <a:rPr lang="en-US" altLang="en-US" sz="2400" dirty="0">
                <a:solidFill>
                  <a:schemeClr val="tx2"/>
                </a:solidFill>
              </a:rPr>
              <a:t>The NCCAOM examinations are administered by Pearson VUE who has test centers in 175 countries across the world (including Taiwan, China and Korea)</a:t>
            </a:r>
          </a:p>
          <a:p>
            <a:pPr>
              <a:buClr>
                <a:srgbClr val="CC6600"/>
              </a:buClr>
              <a:buFont typeface="Wingdings" panose="05000000000000000000" pitchFamily="2" charset="2"/>
              <a:buChar char="§"/>
            </a:pPr>
            <a:r>
              <a:rPr lang="en-US" altLang="en-US" sz="2400" dirty="0">
                <a:solidFill>
                  <a:schemeClr val="tx2"/>
                </a:solidFill>
              </a:rPr>
              <a:t>Pearson VUE offers state-of-the-art security for its exam sites </a:t>
            </a:r>
          </a:p>
          <a:p>
            <a:pPr>
              <a:buClr>
                <a:srgbClr val="CC6600"/>
              </a:buClr>
              <a:buFont typeface="Wingdings" panose="05000000000000000000" pitchFamily="2" charset="2"/>
              <a:buChar char="§"/>
            </a:pPr>
            <a:r>
              <a:rPr lang="en-US" altLang="en-US" sz="2400" dirty="0">
                <a:solidFill>
                  <a:schemeClr val="tx2"/>
                </a:solidFill>
              </a:rPr>
              <a:t>SMT provides all psychometric analyses for each administration, including scoring.</a:t>
            </a:r>
          </a:p>
        </p:txBody>
      </p:sp>
      <p:sp>
        <p:nvSpPr>
          <p:cNvPr id="2" name="AutoShape 6" descr="data:image/jpeg;base64,/9j/4AAQSkZJRgABAQAAAQABAAD/2wCEAAkGBxAQERIQEBQQEA8PDxAPDxAPDw8PEA8OFREWFhQRFRQYHCggGBolHBQUITEhJSkrLi4uFx8zODMsNygtLisBCgoKDg0NFBAQGywiHRwsKywsLCwsKywsLCwsKy0sLCwsLCwsLCssLDcsLCwrLCwsLCw3LCssKyssLCsrKysrK//AABEIALAAsAMBIgACEQEDEQH/xAAcAAABBQEBAQAAAAAAAAAAAAAAAQQFBgcDAgj/xAA9EAABAwIEAgYFCQkBAAAAAAABAAIDBBEFBiExElETMkFxgZEHImGhsRQVM0JSYnOS0SMkNDVTcoKDssH/xAAYAQEAAwEAAAAAAAAAAAAAAAAAAQIDBP/EACERAQEBAAEEAgMBAAAAAAAAAAABAgMEETFREkETFCEi/9oADAMBAAIRAxEAPwDcUIQgEl03rapsTHyO6rGlzu4LPsSz26QHorRs5nUnuVs4ur/FdbmfLRJaljOs4N7zZM345TjeRnmFj1Xjznbuc7vdomLsUcewLpnSavlhepzPDbfn+m/qN8wukeNU7tpGfmCwz5zdyHkvbMVcOzyU/qX2j9qem9xVDHdVwPcbrosMpsfc3Zz29zlO4fnKZv1w4cnC5Weum3F89RitWQqZQ55afpGEfeDhbyVgosep5eq8X5HRY3NnmNpqXwlELw2QHYg9xXtVSEIQgEISEoBKmlZiEUI4pHBoXaCdr2te03a4BwPMFB1QkSoBBQkKCu5wmtS1Hthf8FhtM4lq2vOv8LP+C/4LEadwDRddnR+dOTqvEd0JnNicbdyEzfjzOxrj3A/ouy8mZ5rlnHq+ImEKF+fh9h35XfoujMdjO4I7wVH5sX7TeLfpLJUyixOJ3aE5bK07EK81L4UssOI53N2KdxYm4b6+Kj0JZL5JbFmoczSM6r3N9nYrBR54lG/C/vcbrOUoKx10+L9Nc8+41uDPTfrM/LqnIztD9l/ksdEzuZXv5S/mVnekz7aTqr6azPnlg6rD46KFxDO8rtG8LBza7VZ8Z3HtK8ElTnpcTyi9Tq+EpjGNueCSS48ytfypPxUtP+Az4LBqrqlbZks/usH4LPgseqzM/GRt02rrvatKVIEq5HSEhSoKCsZxiLqacNBJMTwANybbLDKTKlZN9LeJl9tQ4hfRtZBxBQFZTxR6vLR7NL+StNWeEXMvlmOHZDhGrm8Z5uCn6fKcY2Y0eCmZsxU7NGN4u/1UyfnAjZrR4gql1PtF1mOZyu37I8kzqMnxO3jafBPBnJ/3fcu8eb77saf8gFHzyj8mfapVuQYTs3gP3QoOqyVNHrFIe5y1WLMdO/rN4e7VO2fJpeq4eOivNX6qf81hssFbB1mF45tBXmPHWjR44T7dFttRgbXbWPvUDiWU43j1mA9wAW2eo3GeuDFUCGtjdsQu4IKfV+QGbsLmHxKh5sp1kfUfxd4sujPVz7jDXS36p2hRL6WvZuy/ivHTVg06MrSdThn+vtMpHOA3US2KufoGW8U8psp1cv0j+AcgLqL1WJ4WnTavlwrcSjHqA3cTYBbzktpFNADoREy48FQ8sZKhhIdw8b+btfcVqWF0/CAFxcvLeSuri45iJMJUgSrJqEISFBFZgqzFTzSN6zInOb3gLD5sekl9Z5L3EnVxvZa9nR/7rUfgv+Cwen2WPLe0jDntkh7LVvduSuBcUiFg5Rdeg8jtXm6FA7x1b27Ep1FirhuLqOQp7p71aaHM8jNnuHsvorFRZvJ0eGuHs3WaL015GxKvOSxpOXUa7DjNLJv6h+9ZORSQSdVzT3LIYq97e1PIsZcN7+BIWk5vbSc/tpz8CB2XL5gVGgzK9uznDxJToZtk+2fIK35cr/myubMBC6OpYItXua3vVBmzQ87vJ9yjJ8Zcdr+JJUXliLzZX7Ec1RQtPRNuR9Y9VXbBajpIIpDvJG157yF8711S5w1Pat1yfLelp/wWfBTjfy7p49/LusaVIEq0ahIUqQoKrnX+Fn/Bf8F8+OxJjBbc8l9IZioumikj26RjmX5XWdUGQYIDo3jde/E4f+Kms/JTePl2ZpEaub6OM25p1HlyufqXBvgf1Wx0mXRy8gpKPABySYkJx5jDzlOs/qN8nfquL8Br2bWd3A/qt6+YRyXGTL45KfjE/DPpgUjquLrxOtzSR4y3ZwLStvqMujl7lB4jlCN/WYD4WVbx5ql4c1nMVWx2xC7gqVxH0fs3jLoz7Bf4qCqcuVsHVPSD26FZ3hv0yvBfo4Qoo1s0ekkbh7bGy6R4vGd9O9UuLGd49T6SKE3ZWxntC6dOzmPNV7K9q6IXB1WwbkJtNi8Y21PIKZLSZtO6jZbrkr+Fg/BZ8FgmG0FXWPAY3gZcXc640X0HlelMUMcZ16NjW352W/Hmyf11cWLmXusQSpAlWrYIQhBxliuuAognigs15hZQwmR2rjcMbzKCXbE1vIeQXtvD2W8CFl+G0NZiTBUVFS+BkmrI4w13qnvsu1ZgFdTt46SrkkLdeCVrWh3iLoNMsEjmhZbkvPdVUVfySobwuaAHgk3vfXsWjYhEJYywktB7RuEDh0TTy8wuElI08vcsmznPVYa+Pop5JmSG3A4AFthfsTTKeYpq+qZE+Z7GWLjYA8RBGiDV58JaVF1WBBWintYDkLJhjkLXxOa5xjFr8Y1LfagptblxrtwD32Kr1dkmB27Gj+2wKrtVnKaJz4+N7mteWMcQBxAG11f8o4Q+WOOpnmc97wHBlhwt9l0FJqPR9F2cY8U0Po+b2PfbvKtOfcamgqo6enBLnjRo7dF2psBxJ9jJOIyfqt4XAeYUdkdoq8Ho9j7S8/5KewzJEDNmAnm4AqFizHUmb5Nx2fx8PHpztdWuowbFIwTFUCQj6ruFt/IKUrDhWCBttLDkrVRwcIWa+jfM9RUVUtPU3Dox1T2aLU4yg9JUiVAIQhB4kOiyT00uf0cMguWMc7jt2XsAtbkGirOYcObMxzHgOa4WIKCoej/MkToWQvIBYA1pvoQr2+MEXaQe7VYpiuR6imcX0brt36N2lvYLJMLzvV0bhHOHx62s/RpQaRJlr9/irI7AiwkFusL3urnbRVjKua4ayzdGy22voe5Ww7IMvzc3pMShiOrWRh58bhZ5wOw+v5ASBzTtdl7uWl26bGJ+UVOzz43Kv+k7BiY21DR60Z4Xf2k3J9yDXcGqxLG2QbPaHeagPSNiBipXNb9JORCwdt3Ai6hPRPjnS0/RE+tFqP7Nh8F2rHfL8RsNYKJpa7kZTZzT7igzPPGE9A2l5kev7XBoutVyFNx0cJH2Aqt6VqO9O2S30bnHzsFL+iGp46Xh/pua33FBJSZfc/EDVvF2tY1sffYgqakhIU22EJrXMsg+d4P5l/tP/S3dkJN1hNP/ADP/AHH/AKX0TRMugqdNl9zMRFWwANewiTvsAFeYNlzEAXdgsg9IQhAIQhB5cqrieMiKsbTy2Eczf2Z5OAuVaJdllfpgDwyCeMFzonu231sgulXht9lW8awCOZpZKwOB7bajxUdlL0mRWENdeJ4sA95AB77qxYpm7DAzi+Uwu0vZrxdBjMscmGVjWMcS1ruKM634b2AK+iKeo4mMJ7WNcfygrEYaOTFsQE7WObSxnRzho9t+xaRi2aKWjiPSSsDms4QziHETawQRGTHdLiFfJyeWDuDirDjuHiWN7CNHtI8SFnno4zdSipmEj2s6c8QLnADiJ2WsPeyVnFG4PHNpuEGB4HjLsLnlaQSQTHbbTUA+9a5kLDzHTcT/AKWc8ch7b629xVDzVld0mKQuA/Zy2D9NLi5WvYVFZoHIAIKt6QaLjo5h22BHmqp6Fqz1pYj2+uO4aK2ekDHqWGCVr5GcZbYM4hxX7lkeQMyQ0tUxz3ANcOjcbiwud0H01CdEzxFJhGJQztvE9sgtu03UbmjHKelaTK9rSASGkgOPcgwin/mf+4/9L6Lw9fMMeLWqum4Tw9NxX+7xL6Ny1jdPVNvC9riRxFoIJA9qCfSpEqAQhCAQhCDy8XChsRow7cAjkRdTa8OjBQVN+DxP68bD/g1eRlqkGohbfuBVpNMECnCCFgoA3RrQ0cmgAJpV4BA4kujDieYBVoEQSOgugqFPlynv9Ez8oVio6NkbOFgsOSdinAXVrUEY+gBN7C42Ntk7ii4QnPCl4UFWxbAoJCXOjDidybFRMGWacH6Jn5Qr0+G68ClCBhhFBHCP2beG+9kYnRMk6zWuP3mgqUbHZDo7oKf8yx3+jZb+xqnsLo2R9VrWn7rQE/8Ak4XRsdkHoJUiVAIQhAIQhAIQhAJEqECISoQCEIQCEIQCEIQCEIQCEIQCEIQCEIQCEIQCEIQCEIQCEIQCEIQCEIQCEIQCEIQCEIQCEIQCEIQf/9k="/>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03"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4589462"/>
            <a:ext cx="1676400" cy="167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4" name="Picture 8"/>
          <p:cNvPicPr>
            <a:picLocks noChangeAspect="1" noChangeArrowheads="1"/>
          </p:cNvPicPr>
          <p:nvPr/>
        </p:nvPicPr>
        <p:blipFill rotWithShape="1">
          <a:blip r:embed="rId3">
            <a:extLst>
              <a:ext uri="{28A0092B-C50C-407E-A947-70E740481C1C}">
                <a14:useLocalDpi xmlns:a14="http://schemas.microsoft.com/office/drawing/2010/main" val="0"/>
              </a:ext>
            </a:extLst>
          </a:blip>
          <a:srcRect b="27252"/>
          <a:stretch/>
        </p:blipFill>
        <p:spPr bwMode="auto">
          <a:xfrm>
            <a:off x="1981200" y="4825047"/>
            <a:ext cx="2343150" cy="14204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0"/>
          </p:nvPr>
        </p:nvSpPr>
        <p:spPr>
          <a:xfrm>
            <a:off x="7010400" y="6430962"/>
            <a:ext cx="2133600" cy="365125"/>
          </a:xfrm>
        </p:spPr>
        <p:txBody>
          <a:bodyPr/>
          <a:lstStyle/>
          <a:p>
            <a:pPr>
              <a:defRPr/>
            </a:pPr>
            <a:fld id="{32B199C9-D020-4405-A303-060C7B84C2D0}" type="slidenum">
              <a:rPr lang="en-US" smtClean="0">
                <a:solidFill>
                  <a:schemeClr val="tx1"/>
                </a:solidFill>
                <a:latin typeface="Arial" panose="020B0604020202020204" pitchFamily="34" charset="0"/>
                <a:cs typeface="Arial" panose="020B0604020202020204" pitchFamily="34" charset="0"/>
              </a:rPr>
              <a:pPr>
                <a:defRPr/>
              </a:pPr>
              <a:t>26</a:t>
            </a:fld>
            <a:endParaRPr lang="en-US" dirty="0">
              <a:solidFill>
                <a:schemeClr val="tx1"/>
              </a:solidFill>
              <a:latin typeface="Arial" panose="020B0604020202020204" pitchFamily="34" charset="0"/>
              <a:cs typeface="Arial" panose="020B0604020202020204" pitchFamily="34" charset="0"/>
            </a:endParaRPr>
          </a:p>
        </p:txBody>
      </p:sp>
      <p:sp>
        <p:nvSpPr>
          <p:cNvPr id="8" name="Rectangle 2"/>
          <p:cNvSpPr txBox="1">
            <a:spLocks noChangeArrowheads="1"/>
          </p:cNvSpPr>
          <p:nvPr/>
        </p:nvSpPr>
        <p:spPr bwMode="auto">
          <a:xfrm>
            <a:off x="1066800" y="152400"/>
            <a:ext cx="7391400" cy="1143000"/>
          </a:xfrm>
          <a:prstGeom prst="rect">
            <a:avLst/>
          </a:prstGeom>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scene3d>
              <a:camera prst="orthographicFront"/>
              <a:lightRig rig="threePt" dir="t"/>
            </a:scene3d>
            <a:sp3d extrusionH="57150">
              <a:bevelT w="38100" h="38100"/>
            </a:sp3d>
          </a:bodyPr>
          <a:lstStyle>
            <a:lvl1pPr algn="ctr" defTabSz="457200" rtl="0" eaLnBrk="1" fontAlgn="base" hangingPunct="1">
              <a:spcBef>
                <a:spcPct val="0"/>
              </a:spcBef>
              <a:spcAft>
                <a:spcPct val="0"/>
              </a:spcAft>
              <a:defRPr sz="4400" kern="1200">
                <a:solidFill>
                  <a:schemeClr val="dk1"/>
                </a:solidFill>
                <a:latin typeface="+mn-lt"/>
                <a:ea typeface="+mn-ea"/>
                <a:cs typeface="+mn-cs"/>
              </a:defRPr>
            </a:lvl1pPr>
            <a:lvl2pPr algn="ctr" defTabSz="457200" rtl="0" eaLnBrk="1" fontAlgn="base" hangingPunct="1">
              <a:spcBef>
                <a:spcPct val="0"/>
              </a:spcBef>
              <a:spcAft>
                <a:spcPct val="0"/>
              </a:spcAft>
              <a:defRPr sz="4400">
                <a:solidFill>
                  <a:schemeClr val="dk1"/>
                </a:solidFill>
                <a:latin typeface="+mn-lt"/>
                <a:ea typeface="+mn-ea"/>
                <a:cs typeface="+mn-cs"/>
              </a:defRPr>
            </a:lvl2pPr>
            <a:lvl3pPr algn="ctr" defTabSz="457200" rtl="0" eaLnBrk="1" fontAlgn="base" hangingPunct="1">
              <a:spcBef>
                <a:spcPct val="0"/>
              </a:spcBef>
              <a:spcAft>
                <a:spcPct val="0"/>
              </a:spcAft>
              <a:defRPr sz="4400">
                <a:solidFill>
                  <a:schemeClr val="dk1"/>
                </a:solidFill>
                <a:latin typeface="+mn-lt"/>
                <a:ea typeface="+mn-ea"/>
                <a:cs typeface="+mn-cs"/>
              </a:defRPr>
            </a:lvl3pPr>
            <a:lvl4pPr algn="ctr" defTabSz="457200" rtl="0" eaLnBrk="1" fontAlgn="base" hangingPunct="1">
              <a:spcBef>
                <a:spcPct val="0"/>
              </a:spcBef>
              <a:spcAft>
                <a:spcPct val="0"/>
              </a:spcAft>
              <a:defRPr sz="4400">
                <a:solidFill>
                  <a:schemeClr val="dk1"/>
                </a:solidFill>
                <a:latin typeface="+mn-lt"/>
                <a:ea typeface="+mn-ea"/>
                <a:cs typeface="+mn-cs"/>
              </a:defRPr>
            </a:lvl4pPr>
            <a:lvl5pPr algn="ctr" defTabSz="457200" rtl="0" eaLnBrk="1" fontAlgn="base" hangingPunct="1">
              <a:spcBef>
                <a:spcPct val="0"/>
              </a:spcBef>
              <a:spcAft>
                <a:spcPct val="0"/>
              </a:spcAft>
              <a:defRPr sz="4400">
                <a:solidFill>
                  <a:schemeClr val="dk1"/>
                </a:solidFill>
                <a:latin typeface="+mn-lt"/>
                <a:ea typeface="+mn-ea"/>
                <a:cs typeface="+mn-cs"/>
              </a:defRPr>
            </a:lvl5pPr>
            <a:lvl6pPr marL="457200" algn="ctr" defTabSz="457200" rtl="0" eaLnBrk="1" fontAlgn="base" hangingPunct="1">
              <a:spcBef>
                <a:spcPct val="0"/>
              </a:spcBef>
              <a:spcAft>
                <a:spcPct val="0"/>
              </a:spcAft>
              <a:defRPr sz="4400">
                <a:solidFill>
                  <a:schemeClr val="dk1"/>
                </a:solidFill>
                <a:latin typeface="+mn-lt"/>
                <a:ea typeface="+mn-ea"/>
                <a:cs typeface="+mn-cs"/>
              </a:defRPr>
            </a:lvl6pPr>
            <a:lvl7pPr marL="914400" algn="ctr" defTabSz="457200" rtl="0" eaLnBrk="1" fontAlgn="base" hangingPunct="1">
              <a:spcBef>
                <a:spcPct val="0"/>
              </a:spcBef>
              <a:spcAft>
                <a:spcPct val="0"/>
              </a:spcAft>
              <a:defRPr sz="4400">
                <a:solidFill>
                  <a:schemeClr val="dk1"/>
                </a:solidFill>
                <a:latin typeface="+mn-lt"/>
                <a:ea typeface="+mn-ea"/>
                <a:cs typeface="+mn-cs"/>
              </a:defRPr>
            </a:lvl7pPr>
            <a:lvl8pPr marL="1371600" algn="ctr" defTabSz="457200" rtl="0" eaLnBrk="1" fontAlgn="base" hangingPunct="1">
              <a:spcBef>
                <a:spcPct val="0"/>
              </a:spcBef>
              <a:spcAft>
                <a:spcPct val="0"/>
              </a:spcAft>
              <a:defRPr sz="4400">
                <a:solidFill>
                  <a:schemeClr val="dk1"/>
                </a:solidFill>
                <a:latin typeface="+mn-lt"/>
                <a:ea typeface="+mn-ea"/>
                <a:cs typeface="+mn-cs"/>
              </a:defRPr>
            </a:lvl8pPr>
            <a:lvl9pPr marL="1828800" algn="ctr" defTabSz="457200" rtl="0" eaLnBrk="1" fontAlgn="base" hangingPunct="1">
              <a:spcBef>
                <a:spcPct val="0"/>
              </a:spcBef>
              <a:spcAft>
                <a:spcPct val="0"/>
              </a:spcAft>
              <a:defRPr sz="4400">
                <a:solidFill>
                  <a:schemeClr val="dk1"/>
                </a:solidFill>
                <a:latin typeface="+mn-lt"/>
                <a:ea typeface="+mn-ea"/>
                <a:cs typeface="+mn-cs"/>
              </a:defRPr>
            </a:lvl9pPr>
          </a:lstStyle>
          <a:p>
            <a:r>
              <a:rPr lang="en-US" altLang="en-US" sz="3200" b="1" dirty="0">
                <a:solidFill>
                  <a:schemeClr val="tx2"/>
                </a:solidFill>
              </a:rPr>
              <a:t>NCCAOM Testing Vendors</a:t>
            </a:r>
            <a:endParaRPr lang="en-US" sz="2400" b="1" dirty="0">
              <a:solidFill>
                <a:srgbClr val="003399"/>
              </a:solidFill>
            </a:endParaRPr>
          </a:p>
        </p:txBody>
      </p:sp>
    </p:spTree>
    <p:extLst>
      <p:ext uri="{BB962C8B-B14F-4D97-AF65-F5344CB8AC3E}">
        <p14:creationId xmlns:p14="http://schemas.microsoft.com/office/powerpoint/2010/main" val="15732008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7" name="Rectangle 3"/>
          <p:cNvSpPr>
            <a:spLocks noGrp="1" noChangeArrowheads="1"/>
          </p:cNvSpPr>
          <p:nvPr>
            <p:ph type="body" idx="1"/>
          </p:nvPr>
        </p:nvSpPr>
        <p:spPr>
          <a:xfrm>
            <a:off x="838200" y="1676400"/>
            <a:ext cx="8062913" cy="4105275"/>
          </a:xfrm>
        </p:spPr>
        <p:txBody>
          <a:bodyPr/>
          <a:lstStyle/>
          <a:p>
            <a:pPr>
              <a:buClr>
                <a:srgbClr val="CC6600"/>
              </a:buClr>
              <a:buFont typeface="Wingdings" panose="05000000000000000000" pitchFamily="2" charset="2"/>
              <a:buChar char="§"/>
            </a:pPr>
            <a:r>
              <a:rPr lang="en-US" altLang="en-US" sz="2400" dirty="0">
                <a:solidFill>
                  <a:schemeClr val="tx2"/>
                </a:solidFill>
              </a:rPr>
              <a:t>Since the NCCAOM examinations test competence to practice, an extensive job analysis survey is sent to practitioners every 5 years.</a:t>
            </a:r>
          </a:p>
          <a:p>
            <a:pPr>
              <a:buClr>
                <a:srgbClr val="CC6600"/>
              </a:buClr>
              <a:buFont typeface="Wingdings" panose="05000000000000000000" pitchFamily="2" charset="2"/>
              <a:buChar char="§"/>
            </a:pPr>
            <a:r>
              <a:rPr lang="en-US" altLang="en-US" sz="2400" dirty="0">
                <a:solidFill>
                  <a:schemeClr val="tx2"/>
                </a:solidFill>
              </a:rPr>
              <a:t>The job survey identifies frequency and criticality of job tasks.</a:t>
            </a:r>
          </a:p>
          <a:p>
            <a:pPr>
              <a:buClr>
                <a:srgbClr val="CC6600"/>
              </a:buClr>
              <a:buFont typeface="Wingdings" panose="05000000000000000000" pitchFamily="2" charset="2"/>
              <a:buChar char="§"/>
            </a:pPr>
            <a:r>
              <a:rPr lang="en-US" altLang="en-US" sz="2400" dirty="0">
                <a:solidFill>
                  <a:schemeClr val="tx2"/>
                </a:solidFill>
              </a:rPr>
              <a:t>Results of the survey are applied to the content outline.</a:t>
            </a:r>
          </a:p>
          <a:p>
            <a:pPr>
              <a:buClr>
                <a:srgbClr val="CC6600"/>
              </a:buClr>
              <a:buFont typeface="Wingdings" panose="05000000000000000000" pitchFamily="2" charset="2"/>
              <a:buChar char="§"/>
            </a:pPr>
            <a:r>
              <a:rPr lang="en-US" altLang="en-US" sz="2400" dirty="0">
                <a:solidFill>
                  <a:schemeClr val="tx2"/>
                </a:solidFill>
              </a:rPr>
              <a:t>If a modality is not practiced with enough frequency, or is not deemed critical to the job it is not tested on the examination.</a:t>
            </a:r>
          </a:p>
        </p:txBody>
      </p:sp>
      <p:sp>
        <p:nvSpPr>
          <p:cNvPr id="2" name="Slide Number Placeholder 1"/>
          <p:cNvSpPr>
            <a:spLocks noGrp="1"/>
          </p:cNvSpPr>
          <p:nvPr>
            <p:ph type="sldNum" sz="quarter" idx="10"/>
          </p:nvPr>
        </p:nvSpPr>
        <p:spPr>
          <a:xfrm>
            <a:off x="7010400" y="6467475"/>
            <a:ext cx="2133600" cy="365125"/>
          </a:xfrm>
        </p:spPr>
        <p:txBody>
          <a:bodyPr/>
          <a:lstStyle/>
          <a:p>
            <a:pPr>
              <a:defRPr/>
            </a:pPr>
            <a:fld id="{32B199C9-D020-4405-A303-060C7B84C2D0}" type="slidenum">
              <a:rPr lang="en-US" smtClean="0">
                <a:solidFill>
                  <a:schemeClr val="tx1"/>
                </a:solidFill>
                <a:latin typeface="Arial" panose="020B0604020202020204" pitchFamily="34" charset="0"/>
                <a:cs typeface="Arial" panose="020B0604020202020204" pitchFamily="34" charset="0"/>
              </a:rPr>
              <a:pPr>
                <a:defRPr/>
              </a:pPr>
              <a:t>27</a:t>
            </a:fld>
            <a:endParaRPr lang="en-US" dirty="0">
              <a:solidFill>
                <a:schemeClr val="tx1"/>
              </a:solidFill>
              <a:latin typeface="Arial" panose="020B0604020202020204" pitchFamily="34" charset="0"/>
              <a:cs typeface="Arial" panose="020B0604020202020204" pitchFamily="34" charset="0"/>
            </a:endParaRPr>
          </a:p>
        </p:txBody>
      </p:sp>
      <p:sp>
        <p:nvSpPr>
          <p:cNvPr id="5" name="Rectangle 2"/>
          <p:cNvSpPr txBox="1">
            <a:spLocks noChangeArrowheads="1"/>
          </p:cNvSpPr>
          <p:nvPr/>
        </p:nvSpPr>
        <p:spPr bwMode="auto">
          <a:xfrm>
            <a:off x="1066800" y="152400"/>
            <a:ext cx="7391400" cy="1143000"/>
          </a:xfrm>
          <a:prstGeom prst="rect">
            <a:avLst/>
          </a:prstGeom>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scene3d>
              <a:camera prst="orthographicFront"/>
              <a:lightRig rig="threePt" dir="t"/>
            </a:scene3d>
            <a:sp3d extrusionH="57150">
              <a:bevelT w="38100" h="38100"/>
            </a:sp3d>
          </a:bodyPr>
          <a:lstStyle>
            <a:lvl1pPr algn="ctr" defTabSz="457200" rtl="0" eaLnBrk="1" fontAlgn="base" hangingPunct="1">
              <a:spcBef>
                <a:spcPct val="0"/>
              </a:spcBef>
              <a:spcAft>
                <a:spcPct val="0"/>
              </a:spcAft>
              <a:defRPr sz="4400" kern="1200">
                <a:solidFill>
                  <a:schemeClr val="dk1"/>
                </a:solidFill>
                <a:latin typeface="+mn-lt"/>
                <a:ea typeface="+mn-ea"/>
                <a:cs typeface="+mn-cs"/>
              </a:defRPr>
            </a:lvl1pPr>
            <a:lvl2pPr algn="ctr" defTabSz="457200" rtl="0" eaLnBrk="1" fontAlgn="base" hangingPunct="1">
              <a:spcBef>
                <a:spcPct val="0"/>
              </a:spcBef>
              <a:spcAft>
                <a:spcPct val="0"/>
              </a:spcAft>
              <a:defRPr sz="4400">
                <a:solidFill>
                  <a:schemeClr val="dk1"/>
                </a:solidFill>
                <a:latin typeface="+mn-lt"/>
                <a:ea typeface="+mn-ea"/>
                <a:cs typeface="+mn-cs"/>
              </a:defRPr>
            </a:lvl2pPr>
            <a:lvl3pPr algn="ctr" defTabSz="457200" rtl="0" eaLnBrk="1" fontAlgn="base" hangingPunct="1">
              <a:spcBef>
                <a:spcPct val="0"/>
              </a:spcBef>
              <a:spcAft>
                <a:spcPct val="0"/>
              </a:spcAft>
              <a:defRPr sz="4400">
                <a:solidFill>
                  <a:schemeClr val="dk1"/>
                </a:solidFill>
                <a:latin typeface="+mn-lt"/>
                <a:ea typeface="+mn-ea"/>
                <a:cs typeface="+mn-cs"/>
              </a:defRPr>
            </a:lvl3pPr>
            <a:lvl4pPr algn="ctr" defTabSz="457200" rtl="0" eaLnBrk="1" fontAlgn="base" hangingPunct="1">
              <a:spcBef>
                <a:spcPct val="0"/>
              </a:spcBef>
              <a:spcAft>
                <a:spcPct val="0"/>
              </a:spcAft>
              <a:defRPr sz="4400">
                <a:solidFill>
                  <a:schemeClr val="dk1"/>
                </a:solidFill>
                <a:latin typeface="+mn-lt"/>
                <a:ea typeface="+mn-ea"/>
                <a:cs typeface="+mn-cs"/>
              </a:defRPr>
            </a:lvl4pPr>
            <a:lvl5pPr algn="ctr" defTabSz="457200" rtl="0" eaLnBrk="1" fontAlgn="base" hangingPunct="1">
              <a:spcBef>
                <a:spcPct val="0"/>
              </a:spcBef>
              <a:spcAft>
                <a:spcPct val="0"/>
              </a:spcAft>
              <a:defRPr sz="4400">
                <a:solidFill>
                  <a:schemeClr val="dk1"/>
                </a:solidFill>
                <a:latin typeface="+mn-lt"/>
                <a:ea typeface="+mn-ea"/>
                <a:cs typeface="+mn-cs"/>
              </a:defRPr>
            </a:lvl5pPr>
            <a:lvl6pPr marL="457200" algn="ctr" defTabSz="457200" rtl="0" eaLnBrk="1" fontAlgn="base" hangingPunct="1">
              <a:spcBef>
                <a:spcPct val="0"/>
              </a:spcBef>
              <a:spcAft>
                <a:spcPct val="0"/>
              </a:spcAft>
              <a:defRPr sz="4400">
                <a:solidFill>
                  <a:schemeClr val="dk1"/>
                </a:solidFill>
                <a:latin typeface="+mn-lt"/>
                <a:ea typeface="+mn-ea"/>
                <a:cs typeface="+mn-cs"/>
              </a:defRPr>
            </a:lvl6pPr>
            <a:lvl7pPr marL="914400" algn="ctr" defTabSz="457200" rtl="0" eaLnBrk="1" fontAlgn="base" hangingPunct="1">
              <a:spcBef>
                <a:spcPct val="0"/>
              </a:spcBef>
              <a:spcAft>
                <a:spcPct val="0"/>
              </a:spcAft>
              <a:defRPr sz="4400">
                <a:solidFill>
                  <a:schemeClr val="dk1"/>
                </a:solidFill>
                <a:latin typeface="+mn-lt"/>
                <a:ea typeface="+mn-ea"/>
                <a:cs typeface="+mn-cs"/>
              </a:defRPr>
            </a:lvl7pPr>
            <a:lvl8pPr marL="1371600" algn="ctr" defTabSz="457200" rtl="0" eaLnBrk="1" fontAlgn="base" hangingPunct="1">
              <a:spcBef>
                <a:spcPct val="0"/>
              </a:spcBef>
              <a:spcAft>
                <a:spcPct val="0"/>
              </a:spcAft>
              <a:defRPr sz="4400">
                <a:solidFill>
                  <a:schemeClr val="dk1"/>
                </a:solidFill>
                <a:latin typeface="+mn-lt"/>
                <a:ea typeface="+mn-ea"/>
                <a:cs typeface="+mn-cs"/>
              </a:defRPr>
            </a:lvl8pPr>
            <a:lvl9pPr marL="1828800" algn="ctr" defTabSz="457200" rtl="0" eaLnBrk="1" fontAlgn="base" hangingPunct="1">
              <a:spcBef>
                <a:spcPct val="0"/>
              </a:spcBef>
              <a:spcAft>
                <a:spcPct val="0"/>
              </a:spcAft>
              <a:defRPr sz="4400">
                <a:solidFill>
                  <a:schemeClr val="dk1"/>
                </a:solidFill>
                <a:latin typeface="+mn-lt"/>
                <a:ea typeface="+mn-ea"/>
                <a:cs typeface="+mn-cs"/>
              </a:defRPr>
            </a:lvl9pPr>
          </a:lstStyle>
          <a:p>
            <a:r>
              <a:rPr lang="en-US" altLang="en-US" sz="3200" b="1" dirty="0">
                <a:solidFill>
                  <a:schemeClr val="tx2"/>
                </a:solidFill>
              </a:rPr>
              <a:t>NCCAOM Job Analysis</a:t>
            </a:r>
            <a:endParaRPr lang="en-US" sz="2400" b="1" dirty="0">
              <a:solidFill>
                <a:srgbClr val="003399"/>
              </a:solidFill>
            </a:endParaRPr>
          </a:p>
        </p:txBody>
      </p:sp>
    </p:spTree>
    <p:extLst>
      <p:ext uri="{BB962C8B-B14F-4D97-AF65-F5344CB8AC3E}">
        <p14:creationId xmlns:p14="http://schemas.microsoft.com/office/powerpoint/2010/main" val="28819957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3"/>
          </p:nvPr>
        </p:nvSpPr>
        <p:spPr/>
        <p:txBody>
          <a:bodyPr/>
          <a:lstStyle/>
          <a:p>
            <a:r>
              <a:rPr lang="en-US" dirty="0"/>
              <a:t>Dr. Kory Ward-Cook, CEO</a:t>
            </a:r>
          </a:p>
          <a:p>
            <a:pPr lvl="1"/>
            <a:r>
              <a:rPr lang="en-US" dirty="0">
                <a:hlinkClick r:id="rId2"/>
              </a:rPr>
              <a:t>kwardcook@thenccaom.org</a:t>
            </a:r>
            <a:endParaRPr lang="en-US" dirty="0"/>
          </a:p>
          <a:p>
            <a:pPr lvl="1"/>
            <a:endParaRPr lang="en-US" dirty="0"/>
          </a:p>
          <a:p>
            <a:r>
              <a:rPr lang="en-US" dirty="0"/>
              <a:t>Mina Larson, Deputy Director</a:t>
            </a:r>
          </a:p>
          <a:p>
            <a:pPr lvl="1"/>
            <a:r>
              <a:rPr lang="en-US"/>
              <a:t>mlarson@thenccaom.org</a:t>
            </a:r>
          </a:p>
        </p:txBody>
      </p:sp>
      <p:sp>
        <p:nvSpPr>
          <p:cNvPr id="2" name="Slide Number Placeholder 1"/>
          <p:cNvSpPr>
            <a:spLocks noGrp="1"/>
          </p:cNvSpPr>
          <p:nvPr>
            <p:ph type="sldNum" sz="quarter" idx="16"/>
          </p:nvPr>
        </p:nvSpPr>
        <p:spPr/>
        <p:txBody>
          <a:bodyPr/>
          <a:lstStyle/>
          <a:p>
            <a:pPr>
              <a:defRPr/>
            </a:pPr>
            <a:fld id="{B61EBEA6-488A-47B1-AA7A-16EAF6147395}" type="slidenum">
              <a:rPr lang="en-US" smtClean="0"/>
              <a:pPr>
                <a:defRPr/>
              </a:pPr>
              <a:t>28</a:t>
            </a:fld>
            <a:endParaRPr lang="en-US" dirty="0"/>
          </a:p>
        </p:txBody>
      </p:sp>
      <p:sp>
        <p:nvSpPr>
          <p:cNvPr id="4" name="Text Placeholder 3"/>
          <p:cNvSpPr>
            <a:spLocks noGrp="1"/>
          </p:cNvSpPr>
          <p:nvPr>
            <p:ph type="body" sz="quarter" idx="17"/>
          </p:nvPr>
        </p:nvSpPr>
        <p:spPr/>
        <p:txBody>
          <a:bodyPr/>
          <a:lstStyle/>
          <a:p>
            <a:pPr algn="ctr"/>
            <a:r>
              <a:rPr lang="en-US" b="1" dirty="0"/>
              <a:t>NCCAOM® Contacts</a:t>
            </a:r>
          </a:p>
        </p:txBody>
      </p:sp>
    </p:spTree>
    <p:extLst>
      <p:ext uri="{BB962C8B-B14F-4D97-AF65-F5344CB8AC3E}">
        <p14:creationId xmlns:p14="http://schemas.microsoft.com/office/powerpoint/2010/main" val="26931868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7"/>
          </p:nvPr>
        </p:nvSpPr>
        <p:spPr/>
        <p:style>
          <a:lnRef idx="1">
            <a:schemeClr val="accent1"/>
          </a:lnRef>
          <a:fillRef idx="2">
            <a:schemeClr val="accent1"/>
          </a:fillRef>
          <a:effectRef idx="1">
            <a:schemeClr val="accent1"/>
          </a:effectRef>
          <a:fontRef idx="minor">
            <a:schemeClr val="dk1"/>
          </a:fontRef>
        </p:style>
        <p:txBody>
          <a:bodyPr>
            <a:scene3d>
              <a:camera prst="orthographicFront"/>
              <a:lightRig rig="threePt" dir="t"/>
            </a:scene3d>
            <a:sp3d extrusionH="57150">
              <a:bevelT w="38100" h="38100"/>
            </a:sp3d>
          </a:bodyPr>
          <a:lstStyle/>
          <a:p>
            <a:pPr algn="ctr"/>
            <a:r>
              <a:rPr lang="en-US" sz="3600" b="1" kern="0" dirty="0">
                <a:solidFill>
                  <a:srgbClr val="305480"/>
                </a:solidFill>
                <a:latin typeface="Arial"/>
              </a:rPr>
              <a:t>How does NCCAOM meet its mission?</a:t>
            </a:r>
            <a:endParaRPr lang="en-US" sz="3600" dirty="0">
              <a:solidFill>
                <a:srgbClr val="305480"/>
              </a:solidFill>
            </a:endParaRPr>
          </a:p>
        </p:txBody>
      </p:sp>
      <p:graphicFrame>
        <p:nvGraphicFramePr>
          <p:cNvPr id="4" name="Diagram 3"/>
          <p:cNvGraphicFramePr/>
          <p:nvPr>
            <p:extLst>
              <p:ext uri="{D42A27DB-BD31-4B8C-83A1-F6EECF244321}">
                <p14:modId xmlns:p14="http://schemas.microsoft.com/office/powerpoint/2010/main" val="2013662360"/>
              </p:ext>
            </p:extLst>
          </p:nvPr>
        </p:nvGraphicFramePr>
        <p:xfrm>
          <a:off x="653472" y="1887682"/>
          <a:ext cx="8077200" cy="4530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ide Number Placeholder 5"/>
          <p:cNvSpPr>
            <a:spLocks noGrp="1"/>
          </p:cNvSpPr>
          <p:nvPr>
            <p:ph type="sldNum" sz="quarter" idx="4294967295"/>
          </p:nvPr>
        </p:nvSpPr>
        <p:spPr>
          <a:xfrm>
            <a:off x="7010400" y="6492875"/>
            <a:ext cx="2133600" cy="365125"/>
          </a:xfrm>
          <a:prstGeom prst="rect">
            <a:avLst/>
          </a:prstGeom>
        </p:spPr>
        <p:txBody>
          <a:bodyPr/>
          <a:lstStyle/>
          <a:p>
            <a:pPr>
              <a:defRPr/>
            </a:pPr>
            <a:fld id="{898BBB51-BC09-4E76-AD47-2067009F8F59}" type="slidenum">
              <a:rPr lang="en-US" smtClean="0">
                <a:solidFill>
                  <a:schemeClr val="tx1"/>
                </a:solidFill>
                <a:latin typeface="Arial" panose="020B0604020202020204" pitchFamily="34" charset="0"/>
                <a:cs typeface="Arial" panose="020B0604020202020204" pitchFamily="34" charset="0"/>
              </a:rPr>
              <a:pPr>
                <a:defRPr/>
              </a:pPr>
              <a:t>3</a:t>
            </a:fld>
            <a:endParaRPr lang="en-US" dirty="0">
              <a:solidFill>
                <a:schemeClr val="tx1"/>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810000" y="3124200"/>
            <a:ext cx="1601697" cy="990600"/>
          </a:xfrm>
          <a:prstGeom prst="rect">
            <a:avLst/>
          </a:prstGeom>
        </p:spPr>
      </p:pic>
    </p:spTree>
    <p:extLst>
      <p:ext uri="{BB962C8B-B14F-4D97-AF65-F5344CB8AC3E}">
        <p14:creationId xmlns:p14="http://schemas.microsoft.com/office/powerpoint/2010/main" val="13240921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762000" y="1883569"/>
            <a:ext cx="6370638" cy="410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buChar char="•"/>
              <a:defRPr sz="28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charset="0"/>
              <a:buChar char="–"/>
              <a:defRPr sz="18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charset="0"/>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228600" indent="-228600">
              <a:lnSpc>
                <a:spcPct val="80000"/>
              </a:lnSpc>
              <a:buClr>
                <a:schemeClr val="accent1"/>
              </a:buClr>
              <a:defRPr/>
            </a:pPr>
            <a:r>
              <a:rPr lang="en-US" sz="1900" b="1" dirty="0">
                <a:solidFill>
                  <a:srgbClr val="CC6600"/>
                </a:solidFill>
              </a:rPr>
              <a:t>1982</a:t>
            </a:r>
            <a:r>
              <a:rPr lang="en-US" sz="1900" dirty="0"/>
              <a:t>	Founded as the National Commission for the 			         Certification of Acupuncturists (NCCA)</a:t>
            </a:r>
          </a:p>
          <a:p>
            <a:pPr>
              <a:lnSpc>
                <a:spcPct val="80000"/>
              </a:lnSpc>
              <a:buClr>
                <a:schemeClr val="accent1"/>
              </a:buClr>
              <a:defRPr/>
            </a:pPr>
            <a:endParaRPr lang="en-US" sz="1900" dirty="0"/>
          </a:p>
          <a:p>
            <a:pPr marL="228600" indent="-228600">
              <a:lnSpc>
                <a:spcPct val="80000"/>
              </a:lnSpc>
              <a:buClr>
                <a:schemeClr val="accent1"/>
              </a:buClr>
              <a:defRPr/>
            </a:pPr>
            <a:r>
              <a:rPr lang="en-US" sz="1900" b="1" dirty="0">
                <a:solidFill>
                  <a:srgbClr val="CC6600"/>
                </a:solidFill>
              </a:rPr>
              <a:t>1984</a:t>
            </a:r>
            <a:r>
              <a:rPr lang="en-US" sz="1900" dirty="0"/>
              <a:t>	First JTA, Code of Ethics, CNT Course* &amp; CDR 	       	         		for Acupuncture (Ac) certification</a:t>
            </a:r>
          </a:p>
          <a:p>
            <a:pPr>
              <a:lnSpc>
                <a:spcPct val="80000"/>
              </a:lnSpc>
              <a:buClr>
                <a:schemeClr val="accent1"/>
              </a:buClr>
              <a:defRPr/>
            </a:pPr>
            <a:endParaRPr lang="en-US" sz="1900" dirty="0"/>
          </a:p>
          <a:p>
            <a:pPr marL="228600" indent="-228600">
              <a:lnSpc>
                <a:spcPct val="80000"/>
              </a:lnSpc>
              <a:buClr>
                <a:schemeClr val="accent1"/>
              </a:buClr>
              <a:defRPr/>
            </a:pPr>
            <a:r>
              <a:rPr lang="en-US" sz="1900" b="1" dirty="0">
                <a:solidFill>
                  <a:srgbClr val="CC6600"/>
                </a:solidFill>
              </a:rPr>
              <a:t>1985</a:t>
            </a:r>
            <a:r>
              <a:rPr lang="en-US" sz="1900" dirty="0"/>
              <a:t>	First CWE for Acupuncture Certification</a:t>
            </a:r>
          </a:p>
          <a:p>
            <a:pPr>
              <a:lnSpc>
                <a:spcPct val="80000"/>
              </a:lnSpc>
              <a:buClr>
                <a:schemeClr val="accent1"/>
              </a:buClr>
              <a:defRPr/>
            </a:pPr>
            <a:endParaRPr lang="en-US" sz="1900" dirty="0"/>
          </a:p>
          <a:p>
            <a:pPr marL="228600" indent="-228600">
              <a:lnSpc>
                <a:spcPct val="80000"/>
              </a:lnSpc>
              <a:buClr>
                <a:schemeClr val="accent1"/>
              </a:buClr>
              <a:defRPr/>
            </a:pPr>
            <a:r>
              <a:rPr lang="en-US" sz="1900" b="1" dirty="0">
                <a:solidFill>
                  <a:srgbClr val="CC6600"/>
                </a:solidFill>
              </a:rPr>
              <a:t>1989</a:t>
            </a:r>
            <a:r>
              <a:rPr lang="en-US" sz="1900" dirty="0"/>
              <a:t>	Practical Examination of Point Location Skills 		   		(PEPLS) introduced</a:t>
            </a:r>
          </a:p>
          <a:p>
            <a:pPr>
              <a:lnSpc>
                <a:spcPct val="80000"/>
              </a:lnSpc>
              <a:buClr>
                <a:schemeClr val="accent1"/>
              </a:buClr>
              <a:defRPr/>
            </a:pPr>
            <a:endParaRPr lang="en-US" sz="1900" dirty="0"/>
          </a:p>
          <a:p>
            <a:pPr marL="228600" indent="-228600">
              <a:lnSpc>
                <a:spcPct val="80000"/>
              </a:lnSpc>
              <a:buClr>
                <a:schemeClr val="accent1"/>
              </a:buClr>
              <a:defRPr/>
            </a:pPr>
            <a:r>
              <a:rPr lang="en-US" sz="1900" b="1" dirty="0">
                <a:solidFill>
                  <a:srgbClr val="CC6600"/>
                </a:solidFill>
              </a:rPr>
              <a:t>1991</a:t>
            </a:r>
            <a:r>
              <a:rPr lang="en-US" sz="1900" dirty="0"/>
              <a:t>	Accredited by the National Organization for 		 		Competency Assurance (NOCA)’s National 				Commission on Certifying Agencies (NCCA) </a:t>
            </a:r>
          </a:p>
        </p:txBody>
      </p:sp>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55207" y="1482725"/>
            <a:ext cx="1437502"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5" descr="IS057-00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38958" y="3776662"/>
            <a:ext cx="1270000" cy="101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26258" y="2529680"/>
            <a:ext cx="1412942" cy="827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10" descr="NCCA-logohighre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29500" y="4800600"/>
            <a:ext cx="10668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12"/>
          <p:cNvSpPr txBox="1">
            <a:spLocks noChangeArrowheads="1"/>
          </p:cNvSpPr>
          <p:nvPr/>
        </p:nvSpPr>
        <p:spPr bwMode="auto">
          <a:xfrm>
            <a:off x="1981200" y="5867400"/>
            <a:ext cx="5151438"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r>
              <a:rPr lang="en-US" sz="1400" dirty="0">
                <a:solidFill>
                  <a:schemeClr val="tx2"/>
                </a:solidFill>
              </a:rPr>
              <a:t>*Note: CNT Course offered solely by the CCAOM in the 1990’s</a:t>
            </a:r>
          </a:p>
        </p:txBody>
      </p:sp>
      <p:sp>
        <p:nvSpPr>
          <p:cNvPr id="11" name="Text Placeholder 2"/>
          <p:cNvSpPr txBox="1">
            <a:spLocks/>
          </p:cNvSpPr>
          <p:nvPr/>
        </p:nvSpPr>
        <p:spPr>
          <a:xfrm>
            <a:off x="787400" y="28924"/>
            <a:ext cx="7824662" cy="1145826"/>
          </a:xfrm>
          <a:prstGeom prst="rect">
            <a:avLst/>
          </a:prstGeom>
        </p:spPr>
        <p:style>
          <a:lnRef idx="1">
            <a:schemeClr val="accent1"/>
          </a:lnRef>
          <a:fillRef idx="2">
            <a:schemeClr val="accent1"/>
          </a:fillRef>
          <a:effectRef idx="1">
            <a:schemeClr val="accent1"/>
          </a:effectRef>
          <a:fontRef idx="minor">
            <a:schemeClr val="dk1"/>
          </a:fontRef>
        </p:style>
        <p:txBody>
          <a:bodyPr>
            <a:scene3d>
              <a:camera prst="orthographicFront"/>
              <a:lightRig rig="threePt" dir="t"/>
            </a:scene3d>
            <a:sp3d extrusionH="57150">
              <a:bevelT w="38100" h="38100"/>
            </a:sp3d>
          </a:bodyPr>
          <a:lstStyle>
            <a:lvl1pPr marL="342900" indent="-342900" algn="l" defTabSz="457200" rtl="0" eaLnBrk="1" fontAlgn="base" hangingPunct="1">
              <a:spcBef>
                <a:spcPct val="20000"/>
              </a:spcBef>
              <a:spcAft>
                <a:spcPct val="0"/>
              </a:spcAft>
              <a:buFont typeface="Arial" charset="0"/>
              <a:buChar char="•"/>
              <a:defRPr sz="3200" kern="1200">
                <a:solidFill>
                  <a:schemeClr val="dk1"/>
                </a:solidFill>
                <a:latin typeface="+mn-lt"/>
                <a:ea typeface="+mn-ea"/>
                <a:cs typeface="+mn-cs"/>
              </a:defRPr>
            </a:lvl1pPr>
            <a:lvl2pPr marL="742950" indent="-285750" algn="l" defTabSz="457200" rtl="0" eaLnBrk="1" fontAlgn="base" hangingPunct="1">
              <a:spcBef>
                <a:spcPct val="20000"/>
              </a:spcBef>
              <a:spcAft>
                <a:spcPct val="0"/>
              </a:spcAft>
              <a:buFont typeface="Arial" charset="0"/>
              <a:buChar char="–"/>
              <a:defRPr sz="2800" kern="1200">
                <a:solidFill>
                  <a:schemeClr val="dk1"/>
                </a:solidFill>
                <a:latin typeface="+mn-lt"/>
                <a:ea typeface="+mn-ea"/>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dk1"/>
                </a:solidFill>
                <a:latin typeface="+mn-lt"/>
                <a:ea typeface="+mn-ea"/>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dk1"/>
                </a:solidFill>
                <a:latin typeface="+mn-lt"/>
                <a:ea typeface="+mn-ea"/>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dk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dk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dk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dk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dk1"/>
                </a:solidFill>
                <a:latin typeface="+mn-lt"/>
                <a:ea typeface="+mn-ea"/>
                <a:cs typeface="+mn-cs"/>
              </a:defRPr>
            </a:lvl9pPr>
          </a:lstStyle>
          <a:p>
            <a:pPr marL="0" indent="0" algn="ctr">
              <a:buNone/>
            </a:pPr>
            <a:r>
              <a:rPr lang="en-US" sz="3600" b="1" kern="0" dirty="0">
                <a:solidFill>
                  <a:srgbClr val="305480"/>
                </a:solidFill>
                <a:latin typeface="Arial"/>
              </a:rPr>
              <a:t>Organizational Overview</a:t>
            </a:r>
            <a:br>
              <a:rPr lang="en-US" sz="3600" b="1" kern="0" dirty="0">
                <a:solidFill>
                  <a:srgbClr val="305480"/>
                </a:solidFill>
                <a:latin typeface="Arial"/>
              </a:rPr>
            </a:br>
            <a:r>
              <a:rPr lang="en-US" sz="3600" b="1" kern="0" dirty="0">
                <a:solidFill>
                  <a:srgbClr val="305480"/>
                </a:solidFill>
                <a:latin typeface="Arial"/>
              </a:rPr>
              <a:t>History</a:t>
            </a:r>
            <a:endParaRPr lang="en-US" sz="3600" dirty="0">
              <a:solidFill>
                <a:srgbClr val="305480"/>
              </a:solidFill>
            </a:endParaRPr>
          </a:p>
        </p:txBody>
      </p:sp>
      <p:sp>
        <p:nvSpPr>
          <p:cNvPr id="4" name="Slide Number Placeholder 3"/>
          <p:cNvSpPr>
            <a:spLocks noGrp="1"/>
          </p:cNvSpPr>
          <p:nvPr>
            <p:ph type="sldNum" sz="quarter" idx="12"/>
          </p:nvPr>
        </p:nvSpPr>
        <p:spPr>
          <a:xfrm>
            <a:off x="7007158" y="6457156"/>
            <a:ext cx="2133600" cy="365125"/>
          </a:xfrm>
        </p:spPr>
        <p:txBody>
          <a:bodyPr/>
          <a:lstStyle/>
          <a:p>
            <a:pPr>
              <a:defRPr/>
            </a:pPr>
            <a:fld id="{64CE1031-67C3-4F64-A3BF-1724491A11F8}" type="slidenum">
              <a:rPr lang="en-US" smtClean="0">
                <a:solidFill>
                  <a:schemeClr val="tx1"/>
                </a:solidFill>
                <a:latin typeface="Arial" panose="020B0604020202020204" pitchFamily="34" charset="0"/>
                <a:cs typeface="Arial" panose="020B0604020202020204" pitchFamily="34" charset="0"/>
              </a:rPr>
              <a:pPr>
                <a:defRPr/>
              </a:pPr>
              <a:t>4</a:t>
            </a:fld>
            <a:endParaRPr 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106183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685800" y="1600200"/>
            <a:ext cx="5791200" cy="459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buChar char="•"/>
              <a:defRPr sz="28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charset="0"/>
              <a:buChar char="–"/>
              <a:defRPr sz="18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charset="0"/>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228600" indent="-228600">
              <a:lnSpc>
                <a:spcPct val="90000"/>
              </a:lnSpc>
              <a:buClr>
                <a:schemeClr val="accent1"/>
              </a:buClr>
              <a:defRPr/>
            </a:pPr>
            <a:r>
              <a:rPr lang="en-US" sz="1900" b="1" dirty="0">
                <a:solidFill>
                  <a:srgbClr val="CC6600"/>
                </a:solidFill>
              </a:rPr>
              <a:t>1995</a:t>
            </a:r>
            <a:r>
              <a:rPr lang="en-US" sz="1900" dirty="0"/>
              <a:t>	CWE in Chinese Herbology </a:t>
            </a:r>
          </a:p>
          <a:p>
            <a:pPr>
              <a:lnSpc>
                <a:spcPct val="90000"/>
              </a:lnSpc>
              <a:buClr>
                <a:schemeClr val="accent1"/>
              </a:buClr>
              <a:defRPr/>
            </a:pPr>
            <a:endParaRPr lang="en-US" sz="1900" dirty="0"/>
          </a:p>
          <a:p>
            <a:pPr marL="228600" indent="-228600">
              <a:lnSpc>
                <a:spcPct val="90000"/>
              </a:lnSpc>
              <a:buClr>
                <a:schemeClr val="accent1"/>
              </a:buClr>
              <a:defRPr/>
            </a:pPr>
            <a:r>
              <a:rPr lang="en-US" sz="1900" b="1" dirty="0">
                <a:solidFill>
                  <a:srgbClr val="CC6600"/>
                </a:solidFill>
              </a:rPr>
              <a:t>1996</a:t>
            </a:r>
            <a:r>
              <a:rPr lang="en-US" sz="1900" dirty="0"/>
              <a:t>	Becomes the National Certification 			 		Commission for Acupuncture and Oriental 			Medicine (NCCAOM)</a:t>
            </a:r>
          </a:p>
          <a:p>
            <a:pPr>
              <a:lnSpc>
                <a:spcPct val="90000"/>
              </a:lnSpc>
              <a:buClr>
                <a:schemeClr val="accent1"/>
              </a:buClr>
              <a:defRPr/>
            </a:pPr>
            <a:endParaRPr lang="en-US" sz="1900" dirty="0"/>
          </a:p>
          <a:p>
            <a:pPr marL="228600" indent="-228600">
              <a:lnSpc>
                <a:spcPct val="90000"/>
              </a:lnSpc>
              <a:buClr>
                <a:schemeClr val="accent1"/>
              </a:buClr>
              <a:defRPr/>
            </a:pPr>
            <a:r>
              <a:rPr lang="en-US" sz="1900" b="1" dirty="0">
                <a:solidFill>
                  <a:srgbClr val="CC6600"/>
                </a:solidFill>
              </a:rPr>
              <a:t>1996</a:t>
            </a:r>
            <a:r>
              <a:rPr lang="en-US" sz="1900" dirty="0"/>
              <a:t>	Asian Bodywork Therapy (ABT) certification 			introduced</a:t>
            </a:r>
          </a:p>
          <a:p>
            <a:pPr>
              <a:lnSpc>
                <a:spcPct val="90000"/>
              </a:lnSpc>
              <a:buClr>
                <a:schemeClr val="accent1"/>
              </a:buClr>
              <a:defRPr/>
            </a:pPr>
            <a:endParaRPr lang="en-US" sz="1900" dirty="0"/>
          </a:p>
          <a:p>
            <a:pPr marL="228600" indent="-228600">
              <a:lnSpc>
                <a:spcPct val="90000"/>
              </a:lnSpc>
              <a:buClr>
                <a:schemeClr val="accent1"/>
              </a:buClr>
              <a:defRPr/>
            </a:pPr>
            <a:r>
              <a:rPr lang="en-US" sz="1900" b="1" dirty="0">
                <a:solidFill>
                  <a:srgbClr val="CC6600"/>
                </a:solidFill>
              </a:rPr>
              <a:t>1996</a:t>
            </a:r>
            <a:r>
              <a:rPr lang="en-US" sz="1900" dirty="0"/>
              <a:t>	Chinese Herbology Certification program is 		 	accredited by the NOCA/NCCA</a:t>
            </a:r>
          </a:p>
          <a:p>
            <a:pPr>
              <a:lnSpc>
                <a:spcPct val="90000"/>
              </a:lnSpc>
              <a:buClr>
                <a:schemeClr val="accent1"/>
              </a:buClr>
              <a:defRPr/>
            </a:pPr>
            <a:endParaRPr lang="en-US" sz="1900" dirty="0"/>
          </a:p>
          <a:p>
            <a:pPr marL="228600" indent="-228600">
              <a:lnSpc>
                <a:spcPct val="90000"/>
              </a:lnSpc>
              <a:buClr>
                <a:schemeClr val="accent1"/>
              </a:buClr>
              <a:defRPr/>
            </a:pPr>
            <a:r>
              <a:rPr lang="en-US" sz="1900" b="1" dirty="0">
                <a:solidFill>
                  <a:srgbClr val="CC6600"/>
                </a:solidFill>
              </a:rPr>
              <a:t>1999</a:t>
            </a:r>
            <a:r>
              <a:rPr lang="en-US" sz="1900" dirty="0"/>
              <a:t>	Point Location Examination (PLE) was 			 	created as a separate paper and pencil 		 		examination</a:t>
            </a:r>
            <a:r>
              <a:rPr lang="en-US" sz="1800" dirty="0"/>
              <a:t> </a:t>
            </a:r>
          </a:p>
        </p:txBody>
      </p:sp>
      <p:pic>
        <p:nvPicPr>
          <p:cNvPr id="6" name="Picture 5" descr="aom_home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29500" y="1411287"/>
            <a:ext cx="1035050" cy="87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New Pic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24700" y="2460625"/>
            <a:ext cx="156210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05700" y="3810000"/>
            <a:ext cx="914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MPj0341513000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81900" y="5334000"/>
            <a:ext cx="838200" cy="838200"/>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0" name="Text Placeholder 2"/>
          <p:cNvSpPr txBox="1">
            <a:spLocks/>
          </p:cNvSpPr>
          <p:nvPr/>
        </p:nvSpPr>
        <p:spPr>
          <a:xfrm>
            <a:off x="787400" y="28924"/>
            <a:ext cx="7824662" cy="1145826"/>
          </a:xfrm>
          <a:prstGeom prst="rect">
            <a:avLst/>
          </a:prstGeom>
        </p:spPr>
        <p:style>
          <a:lnRef idx="1">
            <a:schemeClr val="accent1"/>
          </a:lnRef>
          <a:fillRef idx="2">
            <a:schemeClr val="accent1"/>
          </a:fillRef>
          <a:effectRef idx="1">
            <a:schemeClr val="accent1"/>
          </a:effectRef>
          <a:fontRef idx="minor">
            <a:schemeClr val="dk1"/>
          </a:fontRef>
        </p:style>
        <p:txBody>
          <a:bodyPr>
            <a:scene3d>
              <a:camera prst="orthographicFront"/>
              <a:lightRig rig="threePt" dir="t"/>
            </a:scene3d>
            <a:sp3d extrusionH="57150">
              <a:bevelT w="38100" h="38100"/>
            </a:sp3d>
          </a:bodyPr>
          <a:lstStyle>
            <a:lvl1pPr marL="342900" indent="-342900" algn="l" defTabSz="457200" rtl="0" eaLnBrk="1" fontAlgn="base" hangingPunct="1">
              <a:spcBef>
                <a:spcPct val="20000"/>
              </a:spcBef>
              <a:spcAft>
                <a:spcPct val="0"/>
              </a:spcAft>
              <a:buFont typeface="Arial" charset="0"/>
              <a:buChar char="•"/>
              <a:defRPr sz="3200" kern="1200">
                <a:solidFill>
                  <a:schemeClr val="dk1"/>
                </a:solidFill>
                <a:latin typeface="+mn-lt"/>
                <a:ea typeface="+mn-ea"/>
                <a:cs typeface="+mn-cs"/>
              </a:defRPr>
            </a:lvl1pPr>
            <a:lvl2pPr marL="742950" indent="-285750" algn="l" defTabSz="457200" rtl="0" eaLnBrk="1" fontAlgn="base" hangingPunct="1">
              <a:spcBef>
                <a:spcPct val="20000"/>
              </a:spcBef>
              <a:spcAft>
                <a:spcPct val="0"/>
              </a:spcAft>
              <a:buFont typeface="Arial" charset="0"/>
              <a:buChar char="–"/>
              <a:defRPr sz="2800" kern="1200">
                <a:solidFill>
                  <a:schemeClr val="dk1"/>
                </a:solidFill>
                <a:latin typeface="+mn-lt"/>
                <a:ea typeface="+mn-ea"/>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dk1"/>
                </a:solidFill>
                <a:latin typeface="+mn-lt"/>
                <a:ea typeface="+mn-ea"/>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dk1"/>
                </a:solidFill>
                <a:latin typeface="+mn-lt"/>
                <a:ea typeface="+mn-ea"/>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dk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dk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dk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dk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dk1"/>
                </a:solidFill>
                <a:latin typeface="+mn-lt"/>
                <a:ea typeface="+mn-ea"/>
                <a:cs typeface="+mn-cs"/>
              </a:defRPr>
            </a:lvl9pPr>
          </a:lstStyle>
          <a:p>
            <a:pPr marL="0" indent="0" algn="ctr">
              <a:buNone/>
            </a:pPr>
            <a:r>
              <a:rPr lang="en-US" sz="3600" b="1" kern="0" dirty="0">
                <a:solidFill>
                  <a:srgbClr val="305480"/>
                </a:solidFill>
                <a:latin typeface="Arial"/>
              </a:rPr>
              <a:t>Organizational Overview</a:t>
            </a:r>
            <a:br>
              <a:rPr lang="en-US" sz="3600" b="1" kern="0" dirty="0">
                <a:solidFill>
                  <a:srgbClr val="305480"/>
                </a:solidFill>
                <a:latin typeface="Arial"/>
              </a:rPr>
            </a:br>
            <a:r>
              <a:rPr lang="en-US" sz="3600" b="1" kern="0" dirty="0">
                <a:solidFill>
                  <a:srgbClr val="305480"/>
                </a:solidFill>
                <a:latin typeface="Arial"/>
              </a:rPr>
              <a:t>History</a:t>
            </a:r>
            <a:endParaRPr lang="en-US" sz="3600" dirty="0">
              <a:solidFill>
                <a:srgbClr val="305480"/>
              </a:solidFill>
            </a:endParaRPr>
          </a:p>
        </p:txBody>
      </p:sp>
      <p:sp>
        <p:nvSpPr>
          <p:cNvPr id="4" name="Slide Number Placeholder 3"/>
          <p:cNvSpPr>
            <a:spLocks noGrp="1"/>
          </p:cNvSpPr>
          <p:nvPr>
            <p:ph type="sldNum" sz="quarter" idx="12"/>
          </p:nvPr>
        </p:nvSpPr>
        <p:spPr>
          <a:xfrm>
            <a:off x="7010400" y="6492875"/>
            <a:ext cx="2133600" cy="365125"/>
          </a:xfrm>
        </p:spPr>
        <p:txBody>
          <a:bodyPr/>
          <a:lstStyle/>
          <a:p>
            <a:pPr>
              <a:defRPr/>
            </a:pPr>
            <a:fld id="{64CE1031-67C3-4F64-A3BF-1724491A11F8}" type="slidenum">
              <a:rPr lang="en-US" smtClean="0">
                <a:solidFill>
                  <a:schemeClr val="tx1"/>
                </a:solidFill>
                <a:latin typeface="Arial" panose="020B0604020202020204" pitchFamily="34" charset="0"/>
                <a:cs typeface="Arial" panose="020B0604020202020204" pitchFamily="34" charset="0"/>
              </a:rPr>
              <a:pPr>
                <a:defRPr/>
              </a:pPr>
              <a:t>5</a:t>
            </a:fld>
            <a:endParaRPr 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9733029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685800" y="1676400"/>
            <a:ext cx="59436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buChar char="•"/>
              <a:defRPr sz="28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charset="0"/>
              <a:buChar char="–"/>
              <a:defRPr sz="18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charset="0"/>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228600" indent="-228600">
              <a:lnSpc>
                <a:spcPct val="90000"/>
              </a:lnSpc>
              <a:buClr>
                <a:schemeClr val="accent1"/>
              </a:buClr>
              <a:defRPr/>
            </a:pPr>
            <a:r>
              <a:rPr lang="en-US" sz="2000" b="1" dirty="0">
                <a:solidFill>
                  <a:srgbClr val="CC6600"/>
                </a:solidFill>
              </a:rPr>
              <a:t>2003</a:t>
            </a:r>
            <a:endParaRPr lang="en-US" sz="2000" dirty="0"/>
          </a:p>
          <a:p>
            <a:pPr marL="914400" lvl="1" indent="-457200">
              <a:lnSpc>
                <a:spcPct val="90000"/>
              </a:lnSpc>
              <a:buClr>
                <a:srgbClr val="CC6600"/>
              </a:buClr>
              <a:defRPr/>
            </a:pPr>
            <a:r>
              <a:rPr lang="en-US" sz="2000" dirty="0"/>
              <a:t>Oriental Medicine (OM) Certification introduced</a:t>
            </a:r>
          </a:p>
          <a:p>
            <a:pPr marL="914400" lvl="1" indent="-457200">
              <a:lnSpc>
                <a:spcPct val="90000"/>
              </a:lnSpc>
              <a:buClr>
                <a:srgbClr val="CC6600"/>
              </a:buClr>
              <a:defRPr/>
            </a:pPr>
            <a:r>
              <a:rPr lang="en-US" sz="2000" dirty="0"/>
              <a:t>2003 Job Task Analysis results released</a:t>
            </a:r>
          </a:p>
          <a:p>
            <a:pPr lvl="1">
              <a:lnSpc>
                <a:spcPct val="90000"/>
              </a:lnSpc>
              <a:buClr>
                <a:srgbClr val="CC6600"/>
              </a:buClr>
              <a:defRPr/>
            </a:pPr>
            <a:endParaRPr lang="en-US" sz="2000" dirty="0"/>
          </a:p>
          <a:p>
            <a:pPr marL="228600" indent="-228600">
              <a:lnSpc>
                <a:spcPct val="90000"/>
              </a:lnSpc>
              <a:buClr>
                <a:schemeClr val="accent1"/>
              </a:buClr>
              <a:defRPr/>
            </a:pPr>
            <a:r>
              <a:rPr lang="en-US" sz="2000" b="1" dirty="0">
                <a:solidFill>
                  <a:srgbClr val="CC6600"/>
                </a:solidFill>
              </a:rPr>
              <a:t>2004</a:t>
            </a:r>
            <a:r>
              <a:rPr lang="en-US" sz="2000" dirty="0"/>
              <a:t> </a:t>
            </a:r>
          </a:p>
          <a:p>
            <a:pPr marL="914400" lvl="1" indent="-457200">
              <a:lnSpc>
                <a:spcPct val="90000"/>
              </a:lnSpc>
              <a:buClr>
                <a:srgbClr val="CC6600"/>
              </a:buClr>
              <a:defRPr/>
            </a:pPr>
            <a:r>
              <a:rPr lang="en-US" sz="2000" dirty="0"/>
              <a:t>NCCAOM introduces modular exams</a:t>
            </a:r>
          </a:p>
          <a:p>
            <a:pPr marL="914400" lvl="1" indent="-457200">
              <a:lnSpc>
                <a:spcPct val="90000"/>
              </a:lnSpc>
              <a:buClr>
                <a:srgbClr val="CC6600"/>
              </a:buClr>
              <a:defRPr/>
            </a:pPr>
            <a:r>
              <a:rPr lang="en-US" sz="2000" dirty="0"/>
              <a:t>Biomedicine exam added to certification requirements </a:t>
            </a:r>
          </a:p>
          <a:p>
            <a:pPr lvl="1">
              <a:lnSpc>
                <a:spcPct val="90000"/>
              </a:lnSpc>
              <a:defRPr/>
            </a:pPr>
            <a:endParaRPr lang="en-US" sz="2000" b="1" dirty="0"/>
          </a:p>
          <a:p>
            <a:pPr marL="228600" lvl="1" indent="-228600">
              <a:lnSpc>
                <a:spcPct val="90000"/>
              </a:lnSpc>
              <a:buClr>
                <a:schemeClr val="accent1"/>
              </a:buClr>
              <a:buFont typeface="Arial" charset="0"/>
              <a:buChar char="•"/>
              <a:defRPr/>
            </a:pPr>
            <a:r>
              <a:rPr lang="en-US" sz="2000" b="1" dirty="0">
                <a:solidFill>
                  <a:srgbClr val="CC6600"/>
                </a:solidFill>
              </a:rPr>
              <a:t>2006	</a:t>
            </a:r>
          </a:p>
          <a:p>
            <a:pPr marL="914400" lvl="1" indent="-457200">
              <a:lnSpc>
                <a:spcPct val="90000"/>
              </a:lnSpc>
              <a:buClr>
                <a:srgbClr val="CC6600"/>
              </a:buClr>
              <a:defRPr/>
            </a:pPr>
            <a:r>
              <a:rPr lang="en-US" sz="2000" dirty="0"/>
              <a:t>Computer based testing introduced </a:t>
            </a:r>
          </a:p>
          <a:p>
            <a:pPr lvl="1">
              <a:lnSpc>
                <a:spcPct val="90000"/>
              </a:lnSpc>
              <a:defRPr/>
            </a:pPr>
            <a:endParaRPr lang="en-US" sz="2000" dirty="0">
              <a:solidFill>
                <a:srgbClr val="000099"/>
              </a:solidFill>
            </a:endParaRPr>
          </a:p>
          <a:p>
            <a:pPr>
              <a:lnSpc>
                <a:spcPct val="90000"/>
              </a:lnSpc>
              <a:buClr>
                <a:schemeClr val="accent1"/>
              </a:buClr>
              <a:defRPr/>
            </a:pPr>
            <a:endParaRPr lang="en-US" sz="1800" dirty="0"/>
          </a:p>
        </p:txBody>
      </p:sp>
      <p:pic>
        <p:nvPicPr>
          <p:cNvPr id="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9300" y="1724025"/>
            <a:ext cx="901700"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5105400"/>
            <a:ext cx="1455738" cy="108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MPj04392870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6600" y="3429000"/>
            <a:ext cx="1346200" cy="134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2"/>
          <p:cNvSpPr txBox="1">
            <a:spLocks/>
          </p:cNvSpPr>
          <p:nvPr/>
        </p:nvSpPr>
        <p:spPr>
          <a:xfrm>
            <a:off x="787400" y="28924"/>
            <a:ext cx="7824662" cy="1145826"/>
          </a:xfrm>
          <a:prstGeom prst="rect">
            <a:avLst/>
          </a:prstGeom>
        </p:spPr>
        <p:style>
          <a:lnRef idx="1">
            <a:schemeClr val="accent1"/>
          </a:lnRef>
          <a:fillRef idx="2">
            <a:schemeClr val="accent1"/>
          </a:fillRef>
          <a:effectRef idx="1">
            <a:schemeClr val="accent1"/>
          </a:effectRef>
          <a:fontRef idx="minor">
            <a:schemeClr val="dk1"/>
          </a:fontRef>
        </p:style>
        <p:txBody>
          <a:bodyPr>
            <a:scene3d>
              <a:camera prst="orthographicFront"/>
              <a:lightRig rig="threePt" dir="t"/>
            </a:scene3d>
            <a:sp3d extrusionH="57150">
              <a:bevelT w="38100" h="38100"/>
            </a:sp3d>
          </a:bodyPr>
          <a:lstStyle>
            <a:lvl1pPr marL="342900" indent="-342900" algn="l" defTabSz="457200" rtl="0" eaLnBrk="1" fontAlgn="base" hangingPunct="1">
              <a:spcBef>
                <a:spcPct val="20000"/>
              </a:spcBef>
              <a:spcAft>
                <a:spcPct val="0"/>
              </a:spcAft>
              <a:buFont typeface="Arial" charset="0"/>
              <a:buChar char="•"/>
              <a:defRPr sz="3200" kern="1200">
                <a:solidFill>
                  <a:schemeClr val="dk1"/>
                </a:solidFill>
                <a:latin typeface="+mn-lt"/>
                <a:ea typeface="+mn-ea"/>
                <a:cs typeface="+mn-cs"/>
              </a:defRPr>
            </a:lvl1pPr>
            <a:lvl2pPr marL="742950" indent="-285750" algn="l" defTabSz="457200" rtl="0" eaLnBrk="1" fontAlgn="base" hangingPunct="1">
              <a:spcBef>
                <a:spcPct val="20000"/>
              </a:spcBef>
              <a:spcAft>
                <a:spcPct val="0"/>
              </a:spcAft>
              <a:buFont typeface="Arial" charset="0"/>
              <a:buChar char="–"/>
              <a:defRPr sz="2800" kern="1200">
                <a:solidFill>
                  <a:schemeClr val="dk1"/>
                </a:solidFill>
                <a:latin typeface="+mn-lt"/>
                <a:ea typeface="+mn-ea"/>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dk1"/>
                </a:solidFill>
                <a:latin typeface="+mn-lt"/>
                <a:ea typeface="+mn-ea"/>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dk1"/>
                </a:solidFill>
                <a:latin typeface="+mn-lt"/>
                <a:ea typeface="+mn-ea"/>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dk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dk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dk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dk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dk1"/>
                </a:solidFill>
                <a:latin typeface="+mn-lt"/>
                <a:ea typeface="+mn-ea"/>
                <a:cs typeface="+mn-cs"/>
              </a:defRPr>
            </a:lvl9pPr>
          </a:lstStyle>
          <a:p>
            <a:pPr marL="0" indent="0" algn="ctr">
              <a:buNone/>
            </a:pPr>
            <a:r>
              <a:rPr lang="en-US" sz="3600" b="1" kern="0" dirty="0">
                <a:solidFill>
                  <a:srgbClr val="305480"/>
                </a:solidFill>
                <a:latin typeface="Arial"/>
              </a:rPr>
              <a:t>Organizational Overview</a:t>
            </a:r>
            <a:br>
              <a:rPr lang="en-US" sz="3600" b="1" kern="0" dirty="0">
                <a:solidFill>
                  <a:srgbClr val="305480"/>
                </a:solidFill>
                <a:latin typeface="Arial"/>
              </a:rPr>
            </a:br>
            <a:r>
              <a:rPr lang="en-US" sz="3600" b="1" kern="0" dirty="0">
                <a:solidFill>
                  <a:srgbClr val="305480"/>
                </a:solidFill>
                <a:latin typeface="Arial"/>
              </a:rPr>
              <a:t>History</a:t>
            </a:r>
            <a:endParaRPr lang="en-US" sz="3600" dirty="0">
              <a:solidFill>
                <a:srgbClr val="305480"/>
              </a:solidFill>
            </a:endParaRPr>
          </a:p>
        </p:txBody>
      </p:sp>
      <p:sp>
        <p:nvSpPr>
          <p:cNvPr id="4" name="Slide Number Placeholder 3"/>
          <p:cNvSpPr>
            <a:spLocks noGrp="1"/>
          </p:cNvSpPr>
          <p:nvPr>
            <p:ph type="sldNum" sz="quarter" idx="12"/>
          </p:nvPr>
        </p:nvSpPr>
        <p:spPr>
          <a:xfrm>
            <a:off x="7010400" y="6480175"/>
            <a:ext cx="2133600" cy="365125"/>
          </a:xfrm>
        </p:spPr>
        <p:txBody>
          <a:bodyPr/>
          <a:lstStyle/>
          <a:p>
            <a:pPr>
              <a:defRPr/>
            </a:pPr>
            <a:fld id="{64CE1031-67C3-4F64-A3BF-1724491A11F8}" type="slidenum">
              <a:rPr lang="en-US" smtClean="0">
                <a:solidFill>
                  <a:schemeClr val="tx1"/>
                </a:solidFill>
                <a:latin typeface="Arial" panose="020B0604020202020204" pitchFamily="34" charset="0"/>
                <a:cs typeface="Arial" panose="020B0604020202020204" pitchFamily="34" charset="0"/>
              </a:rPr>
              <a:pPr>
                <a:defRPr/>
              </a:pPr>
              <a:t>6</a:t>
            </a:fld>
            <a:endParaRPr 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700791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685800" y="1600200"/>
            <a:ext cx="6172200" cy="433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buChar char="•"/>
              <a:defRPr sz="28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charset="0"/>
              <a:buChar char="–"/>
              <a:defRPr sz="18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charset="0"/>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228600" indent="-228600">
              <a:buClr>
                <a:schemeClr val="accent1"/>
              </a:buClr>
              <a:defRPr/>
            </a:pPr>
            <a:r>
              <a:rPr lang="en-US" sz="2000" b="1" dirty="0">
                <a:solidFill>
                  <a:srgbClr val="CC6600"/>
                </a:solidFill>
              </a:rPr>
              <a:t>2007</a:t>
            </a:r>
            <a:r>
              <a:rPr lang="en-US" sz="2000" dirty="0"/>
              <a:t> </a:t>
            </a:r>
          </a:p>
          <a:p>
            <a:pPr marL="914400" lvl="1" indent="-280988">
              <a:buClr>
                <a:srgbClr val="CC6600"/>
              </a:buClr>
              <a:defRPr/>
            </a:pPr>
            <a:r>
              <a:rPr lang="en-US" sz="2000" dirty="0"/>
              <a:t>Computer Adaptive Testing  with Year Round Testing </a:t>
            </a:r>
          </a:p>
          <a:p>
            <a:pPr marL="914400" lvl="1" indent="-280988">
              <a:buClr>
                <a:srgbClr val="CC6600"/>
              </a:buClr>
              <a:defRPr/>
            </a:pPr>
            <a:r>
              <a:rPr lang="en-US" sz="2000" dirty="0"/>
              <a:t>Acupuncture, Chinese Herbology and Oriental Medicine programs recognized by the Veterans Administration</a:t>
            </a:r>
          </a:p>
          <a:p>
            <a:pPr marL="914400" lvl="1" indent="-280988">
              <a:buClr>
                <a:srgbClr val="CC6600"/>
              </a:buClr>
              <a:defRPr/>
            </a:pPr>
            <a:r>
              <a:rPr lang="en-US" sz="2000" dirty="0"/>
              <a:t>Acupuncture, Asian Bodywork Therapy,  and Chinese Herbology programs re-accredited.</a:t>
            </a:r>
          </a:p>
          <a:p>
            <a:pPr marL="914400" lvl="1" indent="-280988">
              <a:buClr>
                <a:srgbClr val="CC6600"/>
              </a:buClr>
              <a:defRPr/>
            </a:pPr>
            <a:r>
              <a:rPr lang="en-US" sz="2000" dirty="0"/>
              <a:t>Oriental Medicine program accredited by NCCA</a:t>
            </a:r>
          </a:p>
          <a:p>
            <a:pPr marL="228600" indent="-228600">
              <a:lnSpc>
                <a:spcPct val="80000"/>
              </a:lnSpc>
              <a:buClr>
                <a:schemeClr val="accent1"/>
              </a:buClr>
              <a:defRPr/>
            </a:pPr>
            <a:r>
              <a:rPr lang="en-US" sz="2000" b="1" dirty="0">
                <a:solidFill>
                  <a:srgbClr val="CC6600"/>
                </a:solidFill>
              </a:rPr>
              <a:t>2008</a:t>
            </a:r>
            <a:endParaRPr lang="en-US" sz="2000" dirty="0">
              <a:solidFill>
                <a:srgbClr val="CC6600"/>
              </a:solidFill>
            </a:endParaRPr>
          </a:p>
          <a:p>
            <a:pPr marL="914400" lvl="1" indent="-280988">
              <a:lnSpc>
                <a:spcPct val="80000"/>
              </a:lnSpc>
              <a:buClr>
                <a:srgbClr val="CC6600"/>
              </a:buClr>
              <a:defRPr/>
            </a:pPr>
            <a:r>
              <a:rPr lang="en-US" sz="2000" dirty="0"/>
              <a:t>JTA Analysis conducted</a:t>
            </a:r>
          </a:p>
          <a:p>
            <a:pPr marL="633412" lvl="1" indent="0">
              <a:buClr>
                <a:srgbClr val="CC6600"/>
              </a:buClr>
              <a:buFont typeface="Wingdings" pitchFamily="2" charset="2"/>
              <a:buNone/>
              <a:defRPr/>
            </a:pPr>
            <a:endParaRPr lang="en-US" sz="2000" dirty="0">
              <a:solidFill>
                <a:srgbClr val="000099"/>
              </a:solidFill>
            </a:endParaRPr>
          </a:p>
          <a:p>
            <a:pPr lvl="1">
              <a:buClr>
                <a:srgbClr val="CC6600"/>
              </a:buClr>
              <a:buFont typeface="Wingdings" pitchFamily="2" charset="2"/>
              <a:buNone/>
              <a:defRPr/>
            </a:pPr>
            <a:endParaRPr lang="en-US" sz="2000" dirty="0">
              <a:solidFill>
                <a:srgbClr val="000099"/>
              </a:solidFill>
            </a:endParaRPr>
          </a:p>
        </p:txBody>
      </p:sp>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800" y="1524000"/>
            <a:ext cx="1981200" cy="84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NCCA-logohighr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4610100"/>
            <a:ext cx="1108075"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4" descr="inter-header-banner-va-seal[1]"/>
          <p:cNvPicPr>
            <a:picLocks noChangeAspect="1" noChangeArrowheads="1"/>
          </p:cNvPicPr>
          <p:nvPr/>
        </p:nvPicPr>
        <p:blipFill>
          <a:blip r:embed="rId4">
            <a:extLst>
              <a:ext uri="{28A0092B-C50C-407E-A947-70E740481C1C}">
                <a14:useLocalDpi xmlns:a14="http://schemas.microsoft.com/office/drawing/2010/main" val="0"/>
              </a:ext>
            </a:extLst>
          </a:blip>
          <a:srcRect l="82230" b="-2127"/>
          <a:stretch>
            <a:fillRect/>
          </a:stretch>
        </p:blipFill>
        <p:spPr bwMode="auto">
          <a:xfrm>
            <a:off x="7086600" y="2819400"/>
            <a:ext cx="1447800" cy="1317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9" name="Text Placeholder 2"/>
          <p:cNvSpPr txBox="1">
            <a:spLocks/>
          </p:cNvSpPr>
          <p:nvPr/>
        </p:nvSpPr>
        <p:spPr>
          <a:xfrm>
            <a:off x="787400" y="28924"/>
            <a:ext cx="7824662" cy="1145826"/>
          </a:xfrm>
          <a:prstGeom prst="rect">
            <a:avLst/>
          </a:prstGeom>
        </p:spPr>
        <p:style>
          <a:lnRef idx="1">
            <a:schemeClr val="accent1"/>
          </a:lnRef>
          <a:fillRef idx="2">
            <a:schemeClr val="accent1"/>
          </a:fillRef>
          <a:effectRef idx="1">
            <a:schemeClr val="accent1"/>
          </a:effectRef>
          <a:fontRef idx="minor">
            <a:schemeClr val="dk1"/>
          </a:fontRef>
        </p:style>
        <p:txBody>
          <a:bodyPr>
            <a:scene3d>
              <a:camera prst="orthographicFront"/>
              <a:lightRig rig="threePt" dir="t"/>
            </a:scene3d>
            <a:sp3d extrusionH="57150">
              <a:bevelT w="38100" h="38100"/>
            </a:sp3d>
          </a:bodyPr>
          <a:lstStyle>
            <a:lvl1pPr marL="342900" indent="-342900" algn="l" defTabSz="457200" rtl="0" eaLnBrk="1" fontAlgn="base" hangingPunct="1">
              <a:spcBef>
                <a:spcPct val="20000"/>
              </a:spcBef>
              <a:spcAft>
                <a:spcPct val="0"/>
              </a:spcAft>
              <a:buFont typeface="Arial" charset="0"/>
              <a:buChar char="•"/>
              <a:defRPr sz="3200" kern="1200">
                <a:solidFill>
                  <a:schemeClr val="dk1"/>
                </a:solidFill>
                <a:latin typeface="+mn-lt"/>
                <a:ea typeface="+mn-ea"/>
                <a:cs typeface="+mn-cs"/>
              </a:defRPr>
            </a:lvl1pPr>
            <a:lvl2pPr marL="742950" indent="-285750" algn="l" defTabSz="457200" rtl="0" eaLnBrk="1" fontAlgn="base" hangingPunct="1">
              <a:spcBef>
                <a:spcPct val="20000"/>
              </a:spcBef>
              <a:spcAft>
                <a:spcPct val="0"/>
              </a:spcAft>
              <a:buFont typeface="Arial" charset="0"/>
              <a:buChar char="–"/>
              <a:defRPr sz="2800" kern="1200">
                <a:solidFill>
                  <a:schemeClr val="dk1"/>
                </a:solidFill>
                <a:latin typeface="+mn-lt"/>
                <a:ea typeface="+mn-ea"/>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dk1"/>
                </a:solidFill>
                <a:latin typeface="+mn-lt"/>
                <a:ea typeface="+mn-ea"/>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dk1"/>
                </a:solidFill>
                <a:latin typeface="+mn-lt"/>
                <a:ea typeface="+mn-ea"/>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dk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dk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dk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dk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dk1"/>
                </a:solidFill>
                <a:latin typeface="+mn-lt"/>
                <a:ea typeface="+mn-ea"/>
                <a:cs typeface="+mn-cs"/>
              </a:defRPr>
            </a:lvl9pPr>
          </a:lstStyle>
          <a:p>
            <a:pPr marL="0" indent="0" algn="ctr">
              <a:buNone/>
            </a:pPr>
            <a:r>
              <a:rPr lang="en-US" sz="3600" b="1" kern="0" dirty="0">
                <a:solidFill>
                  <a:srgbClr val="305480"/>
                </a:solidFill>
                <a:latin typeface="Arial"/>
              </a:rPr>
              <a:t>Organizational Overview</a:t>
            </a:r>
            <a:br>
              <a:rPr lang="en-US" sz="3600" b="1" kern="0" dirty="0">
                <a:solidFill>
                  <a:srgbClr val="305480"/>
                </a:solidFill>
                <a:latin typeface="Arial"/>
              </a:rPr>
            </a:br>
            <a:r>
              <a:rPr lang="en-US" sz="3600" b="1" kern="0" dirty="0">
                <a:solidFill>
                  <a:srgbClr val="305480"/>
                </a:solidFill>
                <a:latin typeface="Arial"/>
              </a:rPr>
              <a:t>History</a:t>
            </a:r>
            <a:endParaRPr lang="en-US" sz="3600" dirty="0">
              <a:solidFill>
                <a:srgbClr val="305480"/>
              </a:solidFill>
            </a:endParaRPr>
          </a:p>
        </p:txBody>
      </p:sp>
      <p:sp>
        <p:nvSpPr>
          <p:cNvPr id="4" name="Slide Number Placeholder 3"/>
          <p:cNvSpPr>
            <a:spLocks noGrp="1"/>
          </p:cNvSpPr>
          <p:nvPr>
            <p:ph type="sldNum" sz="quarter" idx="12"/>
          </p:nvPr>
        </p:nvSpPr>
        <p:spPr>
          <a:xfrm>
            <a:off x="7000875" y="6480175"/>
            <a:ext cx="2133600" cy="365125"/>
          </a:xfrm>
        </p:spPr>
        <p:txBody>
          <a:bodyPr/>
          <a:lstStyle/>
          <a:p>
            <a:pPr>
              <a:defRPr/>
            </a:pPr>
            <a:fld id="{64CE1031-67C3-4F64-A3BF-1724491A11F8}" type="slidenum">
              <a:rPr lang="en-US" smtClean="0">
                <a:solidFill>
                  <a:schemeClr val="tx1"/>
                </a:solidFill>
                <a:latin typeface="Arial" panose="020B0604020202020204" pitchFamily="34" charset="0"/>
                <a:cs typeface="Arial" panose="020B0604020202020204" pitchFamily="34" charset="0"/>
              </a:rPr>
              <a:pPr>
                <a:defRPr/>
              </a:pPr>
              <a:t>7</a:t>
            </a:fld>
            <a:endParaRPr 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4747850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txBox="1">
            <a:spLocks noChangeArrowheads="1"/>
          </p:cNvSpPr>
          <p:nvPr/>
        </p:nvSpPr>
        <p:spPr bwMode="auto">
          <a:xfrm>
            <a:off x="685800" y="1600200"/>
            <a:ext cx="6172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buChar char="•"/>
              <a:defRPr sz="28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charset="0"/>
              <a:buChar char="–"/>
              <a:defRPr sz="18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charset="0"/>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228600" indent="-228600">
              <a:lnSpc>
                <a:spcPct val="80000"/>
              </a:lnSpc>
              <a:buClr>
                <a:schemeClr val="accent1"/>
              </a:buClr>
              <a:defRPr/>
            </a:pPr>
            <a:r>
              <a:rPr lang="en-US" sz="2000" b="1" dirty="0">
                <a:solidFill>
                  <a:srgbClr val="CC6600"/>
                </a:solidFill>
              </a:rPr>
              <a:t>2009</a:t>
            </a:r>
            <a:r>
              <a:rPr lang="en-US" sz="2000" dirty="0"/>
              <a:t> </a:t>
            </a:r>
          </a:p>
          <a:p>
            <a:pPr marL="914400" lvl="1" indent="-457200">
              <a:lnSpc>
                <a:spcPct val="80000"/>
              </a:lnSpc>
              <a:buClr>
                <a:srgbClr val="CC6600"/>
              </a:buClr>
              <a:defRPr/>
            </a:pPr>
            <a:r>
              <a:rPr lang="en-US" sz="1800" dirty="0"/>
              <a:t>NCCAOM publishes first study guides with knowledge, skills and abilities statements for all exam content outlines</a:t>
            </a:r>
          </a:p>
          <a:p>
            <a:pPr marL="914400" lvl="1" indent="-457200">
              <a:lnSpc>
                <a:spcPct val="80000"/>
              </a:lnSpc>
              <a:buClr>
                <a:srgbClr val="CC6600"/>
              </a:buClr>
              <a:defRPr/>
            </a:pPr>
            <a:r>
              <a:rPr lang="en-US" sz="1800" dirty="0"/>
              <a:t>Biomedicine exam content expanded to include safety, ethics, practice management, pharmaceuticals, and supplements</a:t>
            </a:r>
          </a:p>
          <a:p>
            <a:pPr marL="228600" indent="-228600">
              <a:lnSpc>
                <a:spcPct val="80000"/>
              </a:lnSpc>
              <a:buClr>
                <a:schemeClr val="accent1"/>
              </a:buClr>
              <a:defRPr/>
            </a:pPr>
            <a:r>
              <a:rPr lang="en-US" sz="2000" b="1" dirty="0">
                <a:solidFill>
                  <a:srgbClr val="CC6600"/>
                </a:solidFill>
              </a:rPr>
              <a:t>2010</a:t>
            </a:r>
            <a:endParaRPr lang="en-US" sz="2000" dirty="0"/>
          </a:p>
          <a:p>
            <a:pPr marL="914400" lvl="1" indent="-457200">
              <a:lnSpc>
                <a:spcPct val="80000"/>
              </a:lnSpc>
              <a:buClr>
                <a:srgbClr val="CC6600"/>
              </a:buClr>
              <a:defRPr/>
            </a:pPr>
            <a:r>
              <a:rPr lang="en-US" sz="1800" dirty="0"/>
              <a:t>New 100- MCQ Biomedicine exam </a:t>
            </a:r>
          </a:p>
          <a:p>
            <a:pPr marL="914400" lvl="1" indent="-457200">
              <a:lnSpc>
                <a:spcPct val="80000"/>
              </a:lnSpc>
              <a:buClr>
                <a:srgbClr val="CC6600"/>
              </a:buClr>
              <a:defRPr/>
            </a:pPr>
            <a:r>
              <a:rPr lang="en-US" sz="1800" dirty="0"/>
              <a:t>2008 JTA report released</a:t>
            </a:r>
            <a:endParaRPr lang="en-US" sz="1800" dirty="0">
              <a:solidFill>
                <a:srgbClr val="000099"/>
              </a:solidFill>
            </a:endParaRPr>
          </a:p>
          <a:p>
            <a:pPr marL="228600" indent="-228600">
              <a:lnSpc>
                <a:spcPct val="80000"/>
              </a:lnSpc>
              <a:buClr>
                <a:schemeClr val="accent1"/>
              </a:buClr>
              <a:defRPr/>
            </a:pPr>
            <a:r>
              <a:rPr lang="en-US" sz="2000" b="1" dirty="0">
                <a:solidFill>
                  <a:srgbClr val="CC6600"/>
                </a:solidFill>
              </a:rPr>
              <a:t>2012</a:t>
            </a:r>
          </a:p>
          <a:p>
            <a:pPr marL="914400" lvl="1" indent="-457200">
              <a:lnSpc>
                <a:spcPct val="80000"/>
              </a:lnSpc>
              <a:buClr>
                <a:srgbClr val="CC6600"/>
              </a:buClr>
              <a:defRPr/>
            </a:pPr>
            <a:r>
              <a:rPr lang="en-US" sz="1800" dirty="0"/>
              <a:t>Received NCCA reaccreditation in 	Acupuncture, Chinese Herbology , and  Oriental Medicine Certification Programs</a:t>
            </a:r>
          </a:p>
          <a:p>
            <a:pPr marL="228600" indent="-228600">
              <a:lnSpc>
                <a:spcPct val="80000"/>
              </a:lnSpc>
              <a:buClr>
                <a:schemeClr val="accent1"/>
              </a:buClr>
              <a:defRPr/>
            </a:pPr>
            <a:r>
              <a:rPr lang="en-US" sz="2000" b="1" dirty="0">
                <a:solidFill>
                  <a:srgbClr val="CC6600"/>
                </a:solidFill>
              </a:rPr>
              <a:t>2013</a:t>
            </a:r>
          </a:p>
          <a:p>
            <a:pPr marL="628650" lvl="1" indent="-228600">
              <a:lnSpc>
                <a:spcPct val="80000"/>
              </a:lnSpc>
              <a:buClr>
                <a:schemeClr val="accent5">
                  <a:lumMod val="90000"/>
                </a:schemeClr>
              </a:buClr>
              <a:defRPr/>
            </a:pPr>
            <a:r>
              <a:rPr lang="en-US" sz="1800" dirty="0"/>
              <a:t>Job Analysis conducted; </a:t>
            </a:r>
          </a:p>
          <a:p>
            <a:pPr marL="628650" lvl="1" indent="-228600">
              <a:lnSpc>
                <a:spcPct val="80000"/>
              </a:lnSpc>
              <a:buClr>
                <a:schemeClr val="accent5">
                  <a:lumMod val="90000"/>
                </a:schemeClr>
              </a:buClr>
              <a:defRPr/>
            </a:pPr>
            <a:r>
              <a:rPr lang="en-US" sz="1800" dirty="0"/>
              <a:t> New content outlines and JA Report  </a:t>
            </a:r>
          </a:p>
        </p:txBody>
      </p:sp>
      <p:pic>
        <p:nvPicPr>
          <p:cNvPr id="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2798" y="1905000"/>
            <a:ext cx="1401763" cy="1981200"/>
          </a:xfrm>
          <a:prstGeom prst="rect">
            <a:avLst/>
          </a:prstGeom>
          <a:noFill/>
          <a:ln w="3175">
            <a:solidFill>
              <a:srgbClr val="001933"/>
            </a:solidFill>
            <a:miter lim="800000"/>
            <a:headEnd/>
            <a:tailEnd/>
          </a:ln>
          <a:extLst>
            <a:ext uri="{909E8E84-426E-40DD-AFC4-6F175D3DCCD1}">
              <a14:hiddenFill xmlns:a14="http://schemas.microsoft.com/office/drawing/2010/main">
                <a:solidFill>
                  <a:srgbClr val="FFFFFF"/>
                </a:solidFill>
              </a14:hiddenFill>
            </a:ext>
          </a:extLst>
        </p:spPr>
      </p:pic>
      <p:pic>
        <p:nvPicPr>
          <p:cNvPr id="1026" name="Picture 2" descr="C:\Users\rcassidy\Pictures\2013 J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0693" y="5029200"/>
            <a:ext cx="1565975" cy="1072923"/>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2"/>
          <p:cNvSpPr txBox="1">
            <a:spLocks/>
          </p:cNvSpPr>
          <p:nvPr/>
        </p:nvSpPr>
        <p:spPr>
          <a:xfrm>
            <a:off x="787400" y="28924"/>
            <a:ext cx="7824662" cy="1145826"/>
          </a:xfrm>
          <a:prstGeom prst="rect">
            <a:avLst/>
          </a:prstGeom>
        </p:spPr>
        <p:style>
          <a:lnRef idx="1">
            <a:schemeClr val="accent1"/>
          </a:lnRef>
          <a:fillRef idx="2">
            <a:schemeClr val="accent1"/>
          </a:fillRef>
          <a:effectRef idx="1">
            <a:schemeClr val="accent1"/>
          </a:effectRef>
          <a:fontRef idx="minor">
            <a:schemeClr val="dk1"/>
          </a:fontRef>
        </p:style>
        <p:txBody>
          <a:bodyPr>
            <a:scene3d>
              <a:camera prst="orthographicFront"/>
              <a:lightRig rig="threePt" dir="t"/>
            </a:scene3d>
            <a:sp3d extrusionH="57150">
              <a:bevelT w="38100" h="38100"/>
            </a:sp3d>
          </a:bodyPr>
          <a:lstStyle>
            <a:lvl1pPr marL="342900" indent="-342900" algn="l" defTabSz="457200" rtl="0" eaLnBrk="1" fontAlgn="base" hangingPunct="1">
              <a:spcBef>
                <a:spcPct val="20000"/>
              </a:spcBef>
              <a:spcAft>
                <a:spcPct val="0"/>
              </a:spcAft>
              <a:buFont typeface="Arial" charset="0"/>
              <a:buChar char="•"/>
              <a:defRPr sz="3200" kern="1200">
                <a:solidFill>
                  <a:schemeClr val="dk1"/>
                </a:solidFill>
                <a:latin typeface="+mn-lt"/>
                <a:ea typeface="+mn-ea"/>
                <a:cs typeface="+mn-cs"/>
              </a:defRPr>
            </a:lvl1pPr>
            <a:lvl2pPr marL="742950" indent="-285750" algn="l" defTabSz="457200" rtl="0" eaLnBrk="1" fontAlgn="base" hangingPunct="1">
              <a:spcBef>
                <a:spcPct val="20000"/>
              </a:spcBef>
              <a:spcAft>
                <a:spcPct val="0"/>
              </a:spcAft>
              <a:buFont typeface="Arial" charset="0"/>
              <a:buChar char="–"/>
              <a:defRPr sz="2800" kern="1200">
                <a:solidFill>
                  <a:schemeClr val="dk1"/>
                </a:solidFill>
                <a:latin typeface="+mn-lt"/>
                <a:ea typeface="+mn-ea"/>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dk1"/>
                </a:solidFill>
                <a:latin typeface="+mn-lt"/>
                <a:ea typeface="+mn-ea"/>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dk1"/>
                </a:solidFill>
                <a:latin typeface="+mn-lt"/>
                <a:ea typeface="+mn-ea"/>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dk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dk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dk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dk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dk1"/>
                </a:solidFill>
                <a:latin typeface="+mn-lt"/>
                <a:ea typeface="+mn-ea"/>
                <a:cs typeface="+mn-cs"/>
              </a:defRPr>
            </a:lvl9pPr>
          </a:lstStyle>
          <a:p>
            <a:pPr marL="0" indent="0" algn="ctr">
              <a:buNone/>
            </a:pPr>
            <a:r>
              <a:rPr lang="en-US" sz="3600" b="1" kern="0" dirty="0">
                <a:solidFill>
                  <a:srgbClr val="305480"/>
                </a:solidFill>
                <a:latin typeface="Arial"/>
              </a:rPr>
              <a:t>Organizational Overview</a:t>
            </a:r>
            <a:br>
              <a:rPr lang="en-US" sz="3600" b="1" kern="0" dirty="0">
                <a:solidFill>
                  <a:srgbClr val="305480"/>
                </a:solidFill>
                <a:latin typeface="Arial"/>
              </a:rPr>
            </a:br>
            <a:r>
              <a:rPr lang="en-US" sz="3600" b="1" kern="0" dirty="0">
                <a:solidFill>
                  <a:srgbClr val="305480"/>
                </a:solidFill>
                <a:latin typeface="Arial"/>
              </a:rPr>
              <a:t>History</a:t>
            </a:r>
            <a:endParaRPr lang="en-US" sz="3600" dirty="0">
              <a:solidFill>
                <a:srgbClr val="305480"/>
              </a:solidFill>
            </a:endParaRPr>
          </a:p>
        </p:txBody>
      </p:sp>
      <p:sp>
        <p:nvSpPr>
          <p:cNvPr id="4" name="Slide Number Placeholder 3"/>
          <p:cNvSpPr>
            <a:spLocks noGrp="1"/>
          </p:cNvSpPr>
          <p:nvPr>
            <p:ph type="sldNum" sz="quarter" idx="12"/>
          </p:nvPr>
        </p:nvSpPr>
        <p:spPr>
          <a:xfrm>
            <a:off x="7010400" y="6467475"/>
            <a:ext cx="2133600" cy="365125"/>
          </a:xfrm>
        </p:spPr>
        <p:txBody>
          <a:bodyPr/>
          <a:lstStyle/>
          <a:p>
            <a:pPr>
              <a:defRPr/>
            </a:pPr>
            <a:fld id="{64CE1031-67C3-4F64-A3BF-1724491A11F8}" type="slidenum">
              <a:rPr lang="en-US" smtClean="0">
                <a:solidFill>
                  <a:schemeClr val="tx1"/>
                </a:solidFill>
                <a:latin typeface="Arial" panose="020B0604020202020204" pitchFamily="34" charset="0"/>
                <a:cs typeface="Arial" panose="020B0604020202020204" pitchFamily="34" charset="0"/>
              </a:rPr>
              <a:pPr>
                <a:defRPr/>
              </a:pPr>
              <a:t>8</a:t>
            </a:fld>
            <a:endParaRPr 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5421420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txBox="1">
            <a:spLocks noChangeArrowheads="1"/>
          </p:cNvSpPr>
          <p:nvPr/>
        </p:nvSpPr>
        <p:spPr bwMode="auto">
          <a:xfrm>
            <a:off x="685800" y="1600200"/>
            <a:ext cx="6172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buChar char="•"/>
              <a:defRPr sz="28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charset="0"/>
              <a:buChar char="–"/>
              <a:defRPr sz="18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charset="0"/>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228600" indent="-228600">
              <a:lnSpc>
                <a:spcPct val="80000"/>
              </a:lnSpc>
              <a:buClr>
                <a:schemeClr val="accent1"/>
              </a:buClr>
              <a:defRPr/>
            </a:pPr>
            <a:r>
              <a:rPr lang="en-US" sz="2000" b="1" dirty="0">
                <a:solidFill>
                  <a:srgbClr val="CC6600"/>
                </a:solidFill>
              </a:rPr>
              <a:t>2014</a:t>
            </a:r>
            <a:r>
              <a:rPr lang="en-US" sz="2000" dirty="0"/>
              <a:t> </a:t>
            </a:r>
          </a:p>
          <a:p>
            <a:pPr marL="914400" lvl="1" indent="-457200">
              <a:lnSpc>
                <a:spcPct val="80000"/>
              </a:lnSpc>
              <a:buClr>
                <a:srgbClr val="CC6600"/>
              </a:buClr>
              <a:defRPr/>
            </a:pPr>
            <a:r>
              <a:rPr lang="en-US" sz="1800" dirty="0"/>
              <a:t>NCCAOM sent request to BLS Standard Occupation Classification Policy Committee for Acupuncturists to obtain an independent occupation code.  </a:t>
            </a:r>
          </a:p>
          <a:p>
            <a:pPr marL="228600" indent="-228600">
              <a:lnSpc>
                <a:spcPct val="80000"/>
              </a:lnSpc>
              <a:buClr>
                <a:schemeClr val="accent1"/>
              </a:buClr>
              <a:defRPr/>
            </a:pPr>
            <a:r>
              <a:rPr lang="en-US" sz="2000" b="1" dirty="0">
                <a:solidFill>
                  <a:srgbClr val="CC6600"/>
                </a:solidFill>
              </a:rPr>
              <a:t>2016</a:t>
            </a:r>
            <a:endParaRPr lang="en-US" sz="2000" dirty="0"/>
          </a:p>
          <a:p>
            <a:pPr marL="914400" lvl="1" indent="-457200">
              <a:lnSpc>
                <a:spcPct val="80000"/>
              </a:lnSpc>
              <a:buClr>
                <a:srgbClr val="CC6600"/>
              </a:buClr>
              <a:defRPr/>
            </a:pPr>
            <a:r>
              <a:rPr lang="en-US" sz="1800" dirty="0"/>
              <a:t>NCCAOM Academy of Diplomates was created. </a:t>
            </a:r>
          </a:p>
          <a:p>
            <a:pPr marL="914400" lvl="1" indent="-457200">
              <a:lnSpc>
                <a:spcPct val="80000"/>
              </a:lnSpc>
              <a:buClr>
                <a:srgbClr val="CC6600"/>
              </a:buClr>
              <a:defRPr/>
            </a:pPr>
            <a:r>
              <a:rPr lang="en-US" sz="1800" dirty="0"/>
              <a:t>“Acupuncturists” now have an independent Standard of Occupational Code (SOC). New code for Acupuncturists, SOC – 29-1291, will be included in the next edition of the BLS Occupational Handbook, which will be published in </a:t>
            </a:r>
            <a:r>
              <a:rPr lang="en-US" sz="1800" dirty="0">
                <a:solidFill>
                  <a:srgbClr val="333399"/>
                </a:solidFill>
              </a:rPr>
              <a:t>2018</a:t>
            </a:r>
          </a:p>
          <a:p>
            <a:pPr marL="914400" lvl="1" indent="-457200">
              <a:lnSpc>
                <a:spcPct val="80000"/>
              </a:lnSpc>
              <a:buClr>
                <a:srgbClr val="CC6600"/>
              </a:buClr>
              <a:defRPr/>
            </a:pPr>
            <a:r>
              <a:rPr lang="en-US" sz="1800" dirty="0"/>
              <a:t>CA Acupuncture Board announced that CA will adopt the NCCAOM exams as early as 2019</a:t>
            </a:r>
            <a:endParaRPr lang="en-US" sz="1800" dirty="0">
              <a:solidFill>
                <a:srgbClr val="000099"/>
              </a:solidFill>
            </a:endParaRPr>
          </a:p>
          <a:p>
            <a:pPr marL="228600" indent="-228600">
              <a:lnSpc>
                <a:spcPct val="80000"/>
              </a:lnSpc>
              <a:buClr>
                <a:schemeClr val="accent1"/>
              </a:buClr>
              <a:defRPr/>
            </a:pPr>
            <a:r>
              <a:rPr lang="en-US" sz="2000" b="1" dirty="0">
                <a:solidFill>
                  <a:srgbClr val="CC6600"/>
                </a:solidFill>
              </a:rPr>
              <a:t>2017</a:t>
            </a:r>
          </a:p>
          <a:p>
            <a:pPr marL="914400" lvl="1" indent="-457200">
              <a:lnSpc>
                <a:spcPct val="80000"/>
              </a:lnSpc>
              <a:buClr>
                <a:srgbClr val="CC6600"/>
              </a:buClr>
              <a:defRPr/>
            </a:pPr>
            <a:r>
              <a:rPr lang="en-US" sz="1800" dirty="0"/>
              <a:t>Received NCCA reaccreditation in 	Acupuncture, Chinese Herbology , and  Oriental Medicine Certification Programs</a:t>
            </a:r>
          </a:p>
          <a:p>
            <a:pPr marL="914400" lvl="1" indent="-457200">
              <a:lnSpc>
                <a:spcPct val="80000"/>
              </a:lnSpc>
              <a:buClr>
                <a:srgbClr val="CC6600"/>
              </a:buClr>
              <a:defRPr/>
            </a:pPr>
            <a:r>
              <a:rPr lang="en-US" sz="1800" dirty="0"/>
              <a:t>Job Analysis conducted</a:t>
            </a:r>
          </a:p>
          <a:p>
            <a:pPr marL="914400" lvl="1" indent="-457200">
              <a:lnSpc>
                <a:spcPct val="80000"/>
              </a:lnSpc>
              <a:buClr>
                <a:srgbClr val="CC6600"/>
              </a:buClr>
              <a:defRPr/>
            </a:pPr>
            <a:endParaRPr lang="en-US" sz="1800" dirty="0"/>
          </a:p>
        </p:txBody>
      </p:sp>
      <p:sp>
        <p:nvSpPr>
          <p:cNvPr id="7" name="Text Placeholder 2"/>
          <p:cNvSpPr txBox="1">
            <a:spLocks/>
          </p:cNvSpPr>
          <p:nvPr/>
        </p:nvSpPr>
        <p:spPr>
          <a:xfrm>
            <a:off x="787400" y="28924"/>
            <a:ext cx="7824662" cy="1145826"/>
          </a:xfrm>
          <a:prstGeom prst="rect">
            <a:avLst/>
          </a:prstGeom>
        </p:spPr>
        <p:style>
          <a:lnRef idx="1">
            <a:schemeClr val="accent1"/>
          </a:lnRef>
          <a:fillRef idx="2">
            <a:schemeClr val="accent1"/>
          </a:fillRef>
          <a:effectRef idx="1">
            <a:schemeClr val="accent1"/>
          </a:effectRef>
          <a:fontRef idx="minor">
            <a:schemeClr val="dk1"/>
          </a:fontRef>
        </p:style>
        <p:txBody>
          <a:bodyPr>
            <a:scene3d>
              <a:camera prst="orthographicFront"/>
              <a:lightRig rig="threePt" dir="t"/>
            </a:scene3d>
            <a:sp3d extrusionH="57150">
              <a:bevelT w="38100" h="38100"/>
            </a:sp3d>
          </a:bodyPr>
          <a:lstStyle>
            <a:lvl1pPr marL="342900" indent="-342900" algn="l" defTabSz="457200" rtl="0" eaLnBrk="1" fontAlgn="base" hangingPunct="1">
              <a:spcBef>
                <a:spcPct val="20000"/>
              </a:spcBef>
              <a:spcAft>
                <a:spcPct val="0"/>
              </a:spcAft>
              <a:buFont typeface="Arial" charset="0"/>
              <a:buChar char="•"/>
              <a:defRPr sz="3200" kern="1200">
                <a:solidFill>
                  <a:schemeClr val="dk1"/>
                </a:solidFill>
                <a:latin typeface="+mn-lt"/>
                <a:ea typeface="+mn-ea"/>
                <a:cs typeface="+mn-cs"/>
              </a:defRPr>
            </a:lvl1pPr>
            <a:lvl2pPr marL="742950" indent="-285750" algn="l" defTabSz="457200" rtl="0" eaLnBrk="1" fontAlgn="base" hangingPunct="1">
              <a:spcBef>
                <a:spcPct val="20000"/>
              </a:spcBef>
              <a:spcAft>
                <a:spcPct val="0"/>
              </a:spcAft>
              <a:buFont typeface="Arial" charset="0"/>
              <a:buChar char="–"/>
              <a:defRPr sz="2800" kern="1200">
                <a:solidFill>
                  <a:schemeClr val="dk1"/>
                </a:solidFill>
                <a:latin typeface="+mn-lt"/>
                <a:ea typeface="+mn-ea"/>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dk1"/>
                </a:solidFill>
                <a:latin typeface="+mn-lt"/>
                <a:ea typeface="+mn-ea"/>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dk1"/>
                </a:solidFill>
                <a:latin typeface="+mn-lt"/>
                <a:ea typeface="+mn-ea"/>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dk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dk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dk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dk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dk1"/>
                </a:solidFill>
                <a:latin typeface="+mn-lt"/>
                <a:ea typeface="+mn-ea"/>
                <a:cs typeface="+mn-cs"/>
              </a:defRPr>
            </a:lvl9pPr>
          </a:lstStyle>
          <a:p>
            <a:pPr marL="0" indent="0" algn="ctr">
              <a:buNone/>
            </a:pPr>
            <a:r>
              <a:rPr lang="en-US" sz="3600" b="1" kern="0" dirty="0">
                <a:solidFill>
                  <a:srgbClr val="305480"/>
                </a:solidFill>
                <a:latin typeface="Arial"/>
              </a:rPr>
              <a:t>Organizational Overview</a:t>
            </a:r>
            <a:br>
              <a:rPr lang="en-US" sz="3600" b="1" kern="0" dirty="0">
                <a:solidFill>
                  <a:srgbClr val="305480"/>
                </a:solidFill>
                <a:latin typeface="Arial"/>
              </a:rPr>
            </a:br>
            <a:r>
              <a:rPr lang="en-US" sz="3600" b="1" kern="0" dirty="0">
                <a:solidFill>
                  <a:srgbClr val="305480"/>
                </a:solidFill>
                <a:latin typeface="Arial"/>
              </a:rPr>
              <a:t>History</a:t>
            </a:r>
            <a:endParaRPr lang="en-US" sz="3600" dirty="0">
              <a:solidFill>
                <a:srgbClr val="305480"/>
              </a:solidFill>
            </a:endParaRPr>
          </a:p>
        </p:txBody>
      </p:sp>
      <p:sp>
        <p:nvSpPr>
          <p:cNvPr id="4" name="Slide Number Placeholder 3"/>
          <p:cNvSpPr>
            <a:spLocks noGrp="1"/>
          </p:cNvSpPr>
          <p:nvPr>
            <p:ph type="sldNum" sz="quarter" idx="12"/>
          </p:nvPr>
        </p:nvSpPr>
        <p:spPr>
          <a:xfrm>
            <a:off x="7010400" y="6467475"/>
            <a:ext cx="2133600" cy="365125"/>
          </a:xfrm>
        </p:spPr>
        <p:txBody>
          <a:bodyPr/>
          <a:lstStyle/>
          <a:p>
            <a:pPr>
              <a:defRPr/>
            </a:pPr>
            <a:fld id="{64CE1031-67C3-4F64-A3BF-1724491A11F8}" type="slidenum">
              <a:rPr lang="en-US" smtClean="0">
                <a:solidFill>
                  <a:schemeClr val="tx1"/>
                </a:solidFill>
                <a:latin typeface="Arial" panose="020B0604020202020204" pitchFamily="34" charset="0"/>
                <a:cs typeface="Arial" panose="020B0604020202020204" pitchFamily="34" charset="0"/>
              </a:rPr>
              <a:pPr>
                <a:defRPr/>
              </a:pPr>
              <a:t>9</a:t>
            </a:fld>
            <a:endParaRPr lang="en-US" dirty="0">
              <a:solidFill>
                <a:schemeClr val="tx1"/>
              </a:solidFill>
              <a:latin typeface="Arial" panose="020B0604020202020204" pitchFamily="34" charset="0"/>
              <a:cs typeface="Arial" panose="020B0604020202020204" pitchFamily="34" charset="0"/>
            </a:endParaRPr>
          </a:p>
        </p:txBody>
      </p:sp>
      <p:pic>
        <p:nvPicPr>
          <p:cNvPr id="3" name="Picture 2" descr="A picture containing clipart&#10;&#10;Description generated with very high confidence">
            <a:extLst>
              <a:ext uri="{FF2B5EF4-FFF2-40B4-BE49-F238E27FC236}">
                <a16:creationId xmlns:a16="http://schemas.microsoft.com/office/drawing/2014/main" id="{6CBF62EA-F80D-43EB-BC95-595C620B1BB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77000" y="1295400"/>
            <a:ext cx="2322581" cy="844576"/>
          </a:xfrm>
          <a:prstGeom prst="rect">
            <a:avLst/>
          </a:prstGeom>
        </p:spPr>
      </p:pic>
      <p:pic>
        <p:nvPicPr>
          <p:cNvPr id="11" name="Picture 10">
            <a:extLst>
              <a:ext uri="{FF2B5EF4-FFF2-40B4-BE49-F238E27FC236}">
                <a16:creationId xmlns:a16="http://schemas.microsoft.com/office/drawing/2014/main" id="{33D42AFD-68F6-4072-92C7-52420D29DF3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53200" y="2667000"/>
            <a:ext cx="2398781" cy="746762"/>
          </a:xfrm>
          <a:prstGeom prst="rect">
            <a:avLst/>
          </a:prstGeom>
        </p:spPr>
      </p:pic>
      <p:sp>
        <p:nvSpPr>
          <p:cNvPr id="12" name="AutoShape 2" descr="Image result for ncca ice">
            <a:extLst>
              <a:ext uri="{FF2B5EF4-FFF2-40B4-BE49-F238E27FC236}">
                <a16:creationId xmlns:a16="http://schemas.microsoft.com/office/drawing/2014/main" id="{0D5C72FD-2934-42C6-B9AC-5EB6221D8EF9}"/>
              </a:ext>
            </a:extLst>
          </p:cNvPr>
          <p:cNvSpPr>
            <a:spLocks noChangeAspect="1" noChangeArrowheads="1"/>
          </p:cNvSpPr>
          <p:nvPr/>
        </p:nvSpPr>
        <p:spPr bwMode="auto">
          <a:xfrm>
            <a:off x="3148013" y="2628900"/>
            <a:ext cx="2847975" cy="1600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AutoShape 4" descr="Image result for ncca ice">
            <a:extLst>
              <a:ext uri="{FF2B5EF4-FFF2-40B4-BE49-F238E27FC236}">
                <a16:creationId xmlns:a16="http://schemas.microsoft.com/office/drawing/2014/main" id="{F56F79D2-6B9E-451D-8EC4-F04A5E02FDE2}"/>
              </a:ext>
            </a:extLst>
          </p:cNvPr>
          <p:cNvSpPr>
            <a:spLocks noChangeAspect="1" noChangeArrowheads="1"/>
          </p:cNvSpPr>
          <p:nvPr/>
        </p:nvSpPr>
        <p:spPr bwMode="auto">
          <a:xfrm>
            <a:off x="3886200" y="2690813"/>
            <a:ext cx="1371600" cy="14763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6" name="Picture 15">
            <a:extLst>
              <a:ext uri="{FF2B5EF4-FFF2-40B4-BE49-F238E27FC236}">
                <a16:creationId xmlns:a16="http://schemas.microsoft.com/office/drawing/2014/main" id="{6EF9490F-B92B-49D1-A826-7DDD83BE5CA4}"/>
              </a:ext>
            </a:extLst>
          </p:cNvPr>
          <p:cNvPicPr>
            <a:picLocks noChangeAspect="1"/>
          </p:cNvPicPr>
          <p:nvPr/>
        </p:nvPicPr>
        <p:blipFill rotWithShape="1">
          <a:blip r:embed="rId4"/>
          <a:srcRect l="23077" r="23412" b="-4763"/>
          <a:stretch/>
        </p:blipFill>
        <p:spPr>
          <a:xfrm>
            <a:off x="7162800" y="3810000"/>
            <a:ext cx="1524000" cy="1676400"/>
          </a:xfrm>
          <a:prstGeom prst="rect">
            <a:avLst/>
          </a:prstGeom>
        </p:spPr>
      </p:pic>
    </p:spTree>
    <p:extLst>
      <p:ext uri="{BB962C8B-B14F-4D97-AF65-F5344CB8AC3E}">
        <p14:creationId xmlns:p14="http://schemas.microsoft.com/office/powerpoint/2010/main" val="68031634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theme/theme1.xml><?xml version="1.0" encoding="utf-8"?>
<a:theme xmlns:a="http://schemas.openxmlformats.org/drawingml/2006/main" name="Layers">
  <a:themeElements>
    <a:clrScheme name="Layers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fontScheme name="Layer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b"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b"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Layers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Layers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Layers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Layers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Layers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Layers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Layers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Layers">
  <a:themeElements>
    <a:clrScheme name="Layers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fontScheme name="Layer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b"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b"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Layers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Layers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Layers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Layers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Layers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Layers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Layers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NCCAOM PowerPoint Tempate - August 201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18263</TotalTime>
  <Words>2212</Words>
  <Application>Microsoft Office PowerPoint</Application>
  <PresentationFormat>On-screen Show (4:3)</PresentationFormat>
  <Paragraphs>357</Paragraphs>
  <Slides>28</Slides>
  <Notes>18</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28</vt:i4>
      </vt:variant>
    </vt:vector>
  </HeadingPairs>
  <TitlesOfParts>
    <vt:vector size="36" baseType="lpstr">
      <vt:lpstr>Arial</vt:lpstr>
      <vt:lpstr>Calibri</vt:lpstr>
      <vt:lpstr>Times New Roman</vt:lpstr>
      <vt:lpstr>Wingdings</vt:lpstr>
      <vt:lpstr>ZDingbats</vt:lpstr>
      <vt:lpstr>Layers</vt:lpstr>
      <vt:lpstr>2_Layers</vt:lpstr>
      <vt:lpstr>1_NCCAOM PowerPoint Tempate - August 2012</vt:lpstr>
      <vt:lpstr>Overview of the National Certification Commission for Acupuncture and Oriental Medicine (NCCAOM®) and Acupuncture and Oriental Medicine Practice in the U.S.</vt:lpstr>
      <vt:lpstr>NCCAOM Mission and Core Values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NCCAOM Profile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NCCAOM Certification Requirements </vt:lpstr>
      <vt:lpstr>PowerPoint Presentation</vt:lpstr>
      <vt:lpstr>PowerPoint Presentation</vt:lpstr>
      <vt:lpstr>PowerPoint Presentation</vt:lpstr>
      <vt:lpstr>PowerPoint Presentation</vt:lpstr>
      <vt:lpstr>Certification Exams By Program</vt:lpstr>
      <vt:lpstr>PowerPoint Presentation</vt:lpstr>
      <vt:lpstr>PowerPoint Presentation</vt:lpstr>
      <vt:lpstr>PowerPoint Presentation</vt:lpstr>
      <vt:lpstr>PowerPoint Presentation</vt:lpstr>
    </vt:vector>
  </TitlesOfParts>
  <Company>NCCAOM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Empower Yourself!  Use NCCAOM as a Resource for Promotion and Lobbying</dc:title>
  <dc:creator>mlarson</dc:creator>
  <cp:lastModifiedBy>Mina M. Larson</cp:lastModifiedBy>
  <cp:revision>809</cp:revision>
  <cp:lastPrinted>2013-04-30T22:15:19Z</cp:lastPrinted>
  <dcterms:created xsi:type="dcterms:W3CDTF">2006-09-25T18:07:39Z</dcterms:created>
  <dcterms:modified xsi:type="dcterms:W3CDTF">2017-09-22T17:51:28Z</dcterms:modified>
</cp:coreProperties>
</file>